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76" r:id="rId1"/>
  </p:sldMasterIdLst>
  <p:sldIdLst>
    <p:sldId id="288" r:id="rId2"/>
    <p:sldId id="261" r:id="rId3"/>
    <p:sldId id="264" r:id="rId4"/>
    <p:sldId id="265" r:id="rId5"/>
    <p:sldId id="267" r:id="rId6"/>
    <p:sldId id="266" r:id="rId7"/>
    <p:sldId id="289" r:id="rId8"/>
    <p:sldId id="268" r:id="rId9"/>
    <p:sldId id="284" r:id="rId10"/>
    <p:sldId id="286" r:id="rId11"/>
    <p:sldId id="285" r:id="rId12"/>
    <p:sldId id="287" r:id="rId13"/>
    <p:sldId id="277" r:id="rId14"/>
    <p:sldId id="278" r:id="rId15"/>
    <p:sldId id="279" r:id="rId16"/>
    <p:sldId id="280" r:id="rId17"/>
    <p:sldId id="281" r:id="rId18"/>
    <p:sldId id="282" r:id="rId19"/>
    <p:sldId id="283" r:id="rId20"/>
    <p:sldId id="290" r:id="rId21"/>
  </p:sldIdLst>
  <p:sldSz cx="11953875" cy="6858000"/>
  <p:notesSz cx="6858000" cy="9144000"/>
  <p:defaultTextStyle>
    <a:defPPr>
      <a:defRPr lang="it-IT"/>
    </a:defPPr>
    <a:lvl1pPr marL="0" algn="l" defTabSz="1024005" rtl="0" eaLnBrk="1" latinLnBrk="0" hangingPunct="1">
      <a:defRPr sz="2000" kern="1200">
        <a:solidFill>
          <a:schemeClr val="tx1"/>
        </a:solidFill>
        <a:latin typeface="+mn-lt"/>
        <a:ea typeface="+mn-ea"/>
        <a:cs typeface="+mn-cs"/>
      </a:defRPr>
    </a:lvl1pPr>
    <a:lvl2pPr marL="512003" algn="l" defTabSz="1024005" rtl="0" eaLnBrk="1" latinLnBrk="0" hangingPunct="1">
      <a:defRPr sz="2000" kern="1200">
        <a:solidFill>
          <a:schemeClr val="tx1"/>
        </a:solidFill>
        <a:latin typeface="+mn-lt"/>
        <a:ea typeface="+mn-ea"/>
        <a:cs typeface="+mn-cs"/>
      </a:defRPr>
    </a:lvl2pPr>
    <a:lvl3pPr marL="1024005" algn="l" defTabSz="1024005" rtl="0" eaLnBrk="1" latinLnBrk="0" hangingPunct="1">
      <a:defRPr sz="2000" kern="1200">
        <a:solidFill>
          <a:schemeClr val="tx1"/>
        </a:solidFill>
        <a:latin typeface="+mn-lt"/>
        <a:ea typeface="+mn-ea"/>
        <a:cs typeface="+mn-cs"/>
      </a:defRPr>
    </a:lvl3pPr>
    <a:lvl4pPr marL="1536008" algn="l" defTabSz="1024005" rtl="0" eaLnBrk="1" latinLnBrk="0" hangingPunct="1">
      <a:defRPr sz="2000" kern="1200">
        <a:solidFill>
          <a:schemeClr val="tx1"/>
        </a:solidFill>
        <a:latin typeface="+mn-lt"/>
        <a:ea typeface="+mn-ea"/>
        <a:cs typeface="+mn-cs"/>
      </a:defRPr>
    </a:lvl4pPr>
    <a:lvl5pPr marL="2048010" algn="l" defTabSz="1024005" rtl="0" eaLnBrk="1" latinLnBrk="0" hangingPunct="1">
      <a:defRPr sz="2000" kern="1200">
        <a:solidFill>
          <a:schemeClr val="tx1"/>
        </a:solidFill>
        <a:latin typeface="+mn-lt"/>
        <a:ea typeface="+mn-ea"/>
        <a:cs typeface="+mn-cs"/>
      </a:defRPr>
    </a:lvl5pPr>
    <a:lvl6pPr marL="2560013" algn="l" defTabSz="1024005" rtl="0" eaLnBrk="1" latinLnBrk="0" hangingPunct="1">
      <a:defRPr sz="2000" kern="1200">
        <a:solidFill>
          <a:schemeClr val="tx1"/>
        </a:solidFill>
        <a:latin typeface="+mn-lt"/>
        <a:ea typeface="+mn-ea"/>
        <a:cs typeface="+mn-cs"/>
      </a:defRPr>
    </a:lvl6pPr>
    <a:lvl7pPr marL="3072016" algn="l" defTabSz="1024005" rtl="0" eaLnBrk="1" latinLnBrk="0" hangingPunct="1">
      <a:defRPr sz="2000" kern="1200">
        <a:solidFill>
          <a:schemeClr val="tx1"/>
        </a:solidFill>
        <a:latin typeface="+mn-lt"/>
        <a:ea typeface="+mn-ea"/>
        <a:cs typeface="+mn-cs"/>
      </a:defRPr>
    </a:lvl7pPr>
    <a:lvl8pPr marL="3584018" algn="l" defTabSz="1024005" rtl="0" eaLnBrk="1" latinLnBrk="0" hangingPunct="1">
      <a:defRPr sz="2000" kern="1200">
        <a:solidFill>
          <a:schemeClr val="tx1"/>
        </a:solidFill>
        <a:latin typeface="+mn-lt"/>
        <a:ea typeface="+mn-ea"/>
        <a:cs typeface="+mn-cs"/>
      </a:defRPr>
    </a:lvl8pPr>
    <a:lvl9pPr marL="4096021" algn="l" defTabSz="1024005"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76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09AF"/>
    <a:srgbClr val="2274AC"/>
    <a:srgbClr val="0E863F"/>
    <a:srgbClr val="A938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846" y="48"/>
      </p:cViewPr>
      <p:guideLst>
        <p:guide orient="horz" pos="2160"/>
        <p:guide pos="3765"/>
      </p:guideLst>
    </p:cSldViewPr>
  </p:slideViewPr>
  <p:notesTextViewPr>
    <p:cViewPr>
      <p:scale>
        <a:sx n="100" d="100"/>
        <a:sy n="100" d="100"/>
      </p:scale>
      <p:origin x="0" y="0"/>
    </p:cViewPr>
  </p:notesTextViewPr>
  <p:sorterViewPr>
    <p:cViewPr>
      <p:scale>
        <a:sx n="100" d="100"/>
        <a:sy n="100" d="100"/>
      </p:scale>
      <p:origin x="0" y="44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7A57EA-8197-489B-9ADD-40BA52F2EB9E}" type="doc">
      <dgm:prSet loTypeId="urn:microsoft.com/office/officeart/2005/8/layout/cycle4" loCatId="cycle" qsTypeId="urn:microsoft.com/office/officeart/2005/8/quickstyle/simple2" qsCatId="simple" csTypeId="urn:microsoft.com/office/officeart/2005/8/colors/accent0_3" csCatId="mainScheme" phldr="1"/>
      <dgm:spPr/>
      <dgm:t>
        <a:bodyPr/>
        <a:lstStyle/>
        <a:p>
          <a:endParaRPr lang="it-IT"/>
        </a:p>
      </dgm:t>
    </dgm:pt>
    <dgm:pt modelId="{2E3B5BED-DC0D-46B5-8119-1CDE7397A2BF}">
      <dgm:prSet phldrT="[Testo]" custT="1"/>
      <dgm:spPr/>
      <dgm:t>
        <a:bodyPr/>
        <a:lstStyle/>
        <a:p>
          <a:endParaRPr lang="it-IT" sz="1600" b="1" dirty="0">
            <a:latin typeface="Arial" panose="020B0604020202020204" pitchFamily="34" charset="0"/>
            <a:cs typeface="Arial" panose="020B0604020202020204" pitchFamily="34" charset="0"/>
          </a:endParaRPr>
        </a:p>
      </dgm:t>
    </dgm:pt>
    <dgm:pt modelId="{0B9AC1F9-7C52-4E63-B258-57C3DE9ACCDB}" type="parTrans" cxnId="{8DBF9C75-1F55-4AC7-ABE8-D7EC6AA20B7C}">
      <dgm:prSet/>
      <dgm:spPr/>
      <dgm:t>
        <a:bodyPr/>
        <a:lstStyle/>
        <a:p>
          <a:endParaRPr lang="it-IT"/>
        </a:p>
      </dgm:t>
    </dgm:pt>
    <dgm:pt modelId="{543C96EA-7597-44F5-9178-0141293622CC}" type="sibTrans" cxnId="{8DBF9C75-1F55-4AC7-ABE8-D7EC6AA20B7C}">
      <dgm:prSet/>
      <dgm:spPr/>
      <dgm:t>
        <a:bodyPr/>
        <a:lstStyle/>
        <a:p>
          <a:endParaRPr lang="it-IT"/>
        </a:p>
      </dgm:t>
    </dgm:pt>
    <dgm:pt modelId="{4DBF0F64-0A9D-4AD5-9B22-01C4013D77D9}">
      <dgm:prSet phldrT="[Testo]"/>
      <dgm:spPr/>
      <dgm:t>
        <a:bodyPr/>
        <a:lstStyle/>
        <a:p>
          <a:r>
            <a:rPr lang="it-IT" dirty="0">
              <a:latin typeface="Arial" panose="020B0604020202020204" pitchFamily="34" charset="0"/>
              <a:cs typeface="Arial" panose="020B0604020202020204" pitchFamily="34" charset="0"/>
            </a:rPr>
            <a:t>PFI</a:t>
          </a:r>
        </a:p>
      </dgm:t>
    </dgm:pt>
    <dgm:pt modelId="{3EE4D6A4-4CBE-4FBF-81FA-50FDD087B013}" type="parTrans" cxnId="{51EFFFF5-DF18-4DE2-958B-A8103E51A967}">
      <dgm:prSet/>
      <dgm:spPr/>
      <dgm:t>
        <a:bodyPr/>
        <a:lstStyle/>
        <a:p>
          <a:endParaRPr lang="it-IT"/>
        </a:p>
      </dgm:t>
    </dgm:pt>
    <dgm:pt modelId="{8AF32019-3262-46F7-8551-14B7F0ADE6DD}" type="sibTrans" cxnId="{51EFFFF5-DF18-4DE2-958B-A8103E51A967}">
      <dgm:prSet/>
      <dgm:spPr/>
      <dgm:t>
        <a:bodyPr/>
        <a:lstStyle/>
        <a:p>
          <a:endParaRPr lang="it-IT"/>
        </a:p>
      </dgm:t>
    </dgm:pt>
    <dgm:pt modelId="{F1771671-9156-43C8-900A-38A5087327B7}">
      <dgm:prSet phldrT="[Testo]" custT="1"/>
      <dgm:spPr/>
      <dgm:t>
        <a:bodyPr/>
        <a:lstStyle/>
        <a:p>
          <a:endParaRPr lang="it-IT" sz="2000" dirty="0">
            <a:latin typeface="Arial" panose="020B0604020202020204" pitchFamily="34" charset="0"/>
            <a:cs typeface="Arial" panose="020B0604020202020204" pitchFamily="34" charset="0"/>
          </a:endParaRPr>
        </a:p>
      </dgm:t>
    </dgm:pt>
    <dgm:pt modelId="{A01DEC7B-83CD-41D1-ADBA-6D3C0E5FEB73}" type="parTrans" cxnId="{52E43CBA-4C6C-4056-A164-2337EE7F9AED}">
      <dgm:prSet/>
      <dgm:spPr/>
      <dgm:t>
        <a:bodyPr/>
        <a:lstStyle/>
        <a:p>
          <a:endParaRPr lang="it-IT"/>
        </a:p>
      </dgm:t>
    </dgm:pt>
    <dgm:pt modelId="{6D67C4BF-5114-4819-A5B6-2E8A39B68E27}" type="sibTrans" cxnId="{52E43CBA-4C6C-4056-A164-2337EE7F9AED}">
      <dgm:prSet/>
      <dgm:spPr/>
      <dgm:t>
        <a:bodyPr/>
        <a:lstStyle/>
        <a:p>
          <a:endParaRPr lang="it-IT"/>
        </a:p>
      </dgm:t>
    </dgm:pt>
    <dgm:pt modelId="{8BBC8E3C-DDC9-45B4-B9AA-FC2416161248}">
      <dgm:prSet phldrT="[Testo]"/>
      <dgm:spPr/>
      <dgm:t>
        <a:bodyPr/>
        <a:lstStyle/>
        <a:p>
          <a:r>
            <a:rPr lang="it-IT" dirty="0" err="1">
              <a:latin typeface="Arial" panose="020B0604020202020204" pitchFamily="34" charset="0"/>
              <a:cs typeface="Arial" panose="020B0604020202020204" pitchFamily="34" charset="0"/>
            </a:rPr>
            <a:t>UdA</a:t>
          </a:r>
          <a:endParaRPr lang="it-IT" dirty="0">
            <a:latin typeface="Arial" panose="020B0604020202020204" pitchFamily="34" charset="0"/>
            <a:cs typeface="Arial" panose="020B0604020202020204" pitchFamily="34" charset="0"/>
          </a:endParaRPr>
        </a:p>
      </dgm:t>
    </dgm:pt>
    <dgm:pt modelId="{38B1B0C1-D04A-409D-AA7A-AD7DF63088C4}" type="parTrans" cxnId="{79E7D5A3-3D47-436E-BBE6-4BC45CFEA978}">
      <dgm:prSet/>
      <dgm:spPr/>
      <dgm:t>
        <a:bodyPr/>
        <a:lstStyle/>
        <a:p>
          <a:endParaRPr lang="it-IT"/>
        </a:p>
      </dgm:t>
    </dgm:pt>
    <dgm:pt modelId="{557F7307-D159-4274-BF76-47909FCE95B1}" type="sibTrans" cxnId="{79E7D5A3-3D47-436E-BBE6-4BC45CFEA978}">
      <dgm:prSet/>
      <dgm:spPr/>
      <dgm:t>
        <a:bodyPr/>
        <a:lstStyle/>
        <a:p>
          <a:endParaRPr lang="it-IT"/>
        </a:p>
      </dgm:t>
    </dgm:pt>
    <dgm:pt modelId="{6D3A26E5-B537-4F5B-B0B2-55BCF57EDAD0}">
      <dgm:prSet phldrT="[Testo]" custT="1"/>
      <dgm:spPr/>
      <dgm:t>
        <a:bodyPr/>
        <a:lstStyle/>
        <a:p>
          <a:r>
            <a:rPr lang="it-IT" sz="2000" b="1" dirty="0">
              <a:latin typeface="Arial" panose="020B0604020202020204" pitchFamily="34" charset="0"/>
              <a:cs typeface="Arial" panose="020B0604020202020204" pitchFamily="34" charset="0"/>
            </a:rPr>
            <a:t>Valutazione progressiva</a:t>
          </a:r>
        </a:p>
      </dgm:t>
    </dgm:pt>
    <dgm:pt modelId="{07352AF1-5B2A-4353-8C2B-5CB506A24FD4}" type="parTrans" cxnId="{63FF4F5B-2D6B-4BF1-992B-07D98F953EA5}">
      <dgm:prSet/>
      <dgm:spPr/>
      <dgm:t>
        <a:bodyPr/>
        <a:lstStyle/>
        <a:p>
          <a:endParaRPr lang="it-IT"/>
        </a:p>
      </dgm:t>
    </dgm:pt>
    <dgm:pt modelId="{9112B410-42D2-459A-9F57-06D63853BFA7}" type="sibTrans" cxnId="{63FF4F5B-2D6B-4BF1-992B-07D98F953EA5}">
      <dgm:prSet/>
      <dgm:spPr/>
      <dgm:t>
        <a:bodyPr/>
        <a:lstStyle/>
        <a:p>
          <a:endParaRPr lang="it-IT"/>
        </a:p>
      </dgm:t>
    </dgm:pt>
    <dgm:pt modelId="{E563979D-20CD-42D8-ABCE-B4A445B83CBB}">
      <dgm:prSet phldrT="[Testo]"/>
      <dgm:spPr/>
      <dgm:t>
        <a:bodyPr/>
        <a:lstStyle/>
        <a:p>
          <a:r>
            <a:rPr lang="it-IT" dirty="0">
              <a:latin typeface="Arial" panose="020B0604020202020204" pitchFamily="34" charset="0"/>
              <a:cs typeface="Arial" panose="020B0604020202020204" pitchFamily="34" charset="0"/>
            </a:rPr>
            <a:t>Bilancio personale</a:t>
          </a:r>
        </a:p>
      </dgm:t>
    </dgm:pt>
    <dgm:pt modelId="{904690C7-2B7A-4E70-B8F3-17BD9F80C965}" type="parTrans" cxnId="{B5F72685-0246-4507-96C8-728CC62D6C97}">
      <dgm:prSet/>
      <dgm:spPr/>
      <dgm:t>
        <a:bodyPr/>
        <a:lstStyle/>
        <a:p>
          <a:endParaRPr lang="it-IT"/>
        </a:p>
      </dgm:t>
    </dgm:pt>
    <dgm:pt modelId="{DACF0659-5531-415D-A0AE-15BAD6ADBFBB}" type="sibTrans" cxnId="{B5F72685-0246-4507-96C8-728CC62D6C97}">
      <dgm:prSet/>
      <dgm:spPr/>
      <dgm:t>
        <a:bodyPr/>
        <a:lstStyle/>
        <a:p>
          <a:endParaRPr lang="it-IT"/>
        </a:p>
      </dgm:t>
    </dgm:pt>
    <dgm:pt modelId="{AECF3DDF-FAAD-4978-8C0A-8BE1F7286A7D}">
      <dgm:prSet phldrT="[Testo]"/>
      <dgm:spPr/>
      <dgm:t>
        <a:bodyPr/>
        <a:lstStyle/>
        <a:p>
          <a:r>
            <a:rPr lang="it-IT" dirty="0">
              <a:latin typeface="Arial" panose="020B0604020202020204" pitchFamily="34" charset="0"/>
              <a:cs typeface="Arial" panose="020B0604020202020204" pitchFamily="34" charset="0"/>
            </a:rPr>
            <a:t>Certificazione competenze e crediti</a:t>
          </a:r>
        </a:p>
      </dgm:t>
    </dgm:pt>
    <dgm:pt modelId="{DE5CBF25-C1E2-43A0-8276-2C6BDE2907B5}" type="sibTrans" cxnId="{6BFBD347-5E3E-4EED-B872-E46C97910E0F}">
      <dgm:prSet/>
      <dgm:spPr/>
      <dgm:t>
        <a:bodyPr/>
        <a:lstStyle/>
        <a:p>
          <a:endParaRPr lang="it-IT"/>
        </a:p>
      </dgm:t>
    </dgm:pt>
    <dgm:pt modelId="{21CF05A0-F83B-4644-988E-8B3245883F59}" type="parTrans" cxnId="{6BFBD347-5E3E-4EED-B872-E46C97910E0F}">
      <dgm:prSet/>
      <dgm:spPr/>
      <dgm:t>
        <a:bodyPr/>
        <a:lstStyle/>
        <a:p>
          <a:endParaRPr lang="it-IT"/>
        </a:p>
      </dgm:t>
    </dgm:pt>
    <dgm:pt modelId="{CBB0C42B-4A55-4CEC-8D6B-8013EA914281}">
      <dgm:prSet phldrT="[Testo]" custT="1"/>
      <dgm:spPr/>
      <dgm:t>
        <a:bodyPr/>
        <a:lstStyle/>
        <a:p>
          <a:r>
            <a:rPr lang="it-IT" sz="2000" b="1" dirty="0">
              <a:latin typeface="Arial" panose="020B0604020202020204" pitchFamily="34" charset="0"/>
              <a:cs typeface="Arial" panose="020B0604020202020204" pitchFamily="34" charset="0"/>
            </a:rPr>
            <a:t>Gestione passaggi</a:t>
          </a:r>
        </a:p>
      </dgm:t>
    </dgm:pt>
    <dgm:pt modelId="{D6844F0F-DD84-4A8D-B1A3-1B48529E8A44}" type="sibTrans" cxnId="{8D07FD8E-3E32-40E1-A12B-3012841865EC}">
      <dgm:prSet/>
      <dgm:spPr/>
      <dgm:t>
        <a:bodyPr/>
        <a:lstStyle/>
        <a:p>
          <a:endParaRPr lang="it-IT"/>
        </a:p>
      </dgm:t>
    </dgm:pt>
    <dgm:pt modelId="{120B65E6-538A-4D5E-869A-1C7F1DA8AAEC}" type="parTrans" cxnId="{8D07FD8E-3E32-40E1-A12B-3012841865EC}">
      <dgm:prSet/>
      <dgm:spPr/>
      <dgm:t>
        <a:bodyPr/>
        <a:lstStyle/>
        <a:p>
          <a:endParaRPr lang="it-IT"/>
        </a:p>
      </dgm:t>
    </dgm:pt>
    <dgm:pt modelId="{1E562E13-1940-4852-83A5-4F718ADBA82D}">
      <dgm:prSet phldrT="[Testo]"/>
      <dgm:spPr/>
      <dgm:t>
        <a:bodyPr/>
        <a:lstStyle/>
        <a:p>
          <a:r>
            <a:rPr lang="it-IT" dirty="0">
              <a:latin typeface="Arial" panose="020B0604020202020204" pitchFamily="34" charset="0"/>
              <a:cs typeface="Arial" panose="020B0604020202020204" pitchFamily="34" charset="0"/>
            </a:rPr>
            <a:t>Quota fino a 264 ore biennio</a:t>
          </a:r>
        </a:p>
      </dgm:t>
    </dgm:pt>
    <dgm:pt modelId="{4A9D8D81-A561-420E-9527-2350511E81E4}" type="parTrans" cxnId="{D5D8CD2A-AB7D-4A1D-A119-D7C0A7F458F3}">
      <dgm:prSet/>
      <dgm:spPr/>
      <dgm:t>
        <a:bodyPr/>
        <a:lstStyle/>
        <a:p>
          <a:endParaRPr lang="it-IT"/>
        </a:p>
      </dgm:t>
    </dgm:pt>
    <dgm:pt modelId="{CD2E4560-621B-4531-9833-A33E3674A848}" type="sibTrans" cxnId="{D5D8CD2A-AB7D-4A1D-A119-D7C0A7F458F3}">
      <dgm:prSet/>
      <dgm:spPr/>
      <dgm:t>
        <a:bodyPr/>
        <a:lstStyle/>
        <a:p>
          <a:endParaRPr lang="it-IT"/>
        </a:p>
      </dgm:t>
    </dgm:pt>
    <dgm:pt modelId="{BEB2E99D-677B-4949-986D-97EE9CE9B547}" type="pres">
      <dgm:prSet presAssocID="{647A57EA-8197-489B-9ADD-40BA52F2EB9E}" presName="cycleMatrixDiagram" presStyleCnt="0">
        <dgm:presLayoutVars>
          <dgm:chMax val="1"/>
          <dgm:dir/>
          <dgm:animLvl val="lvl"/>
          <dgm:resizeHandles val="exact"/>
        </dgm:presLayoutVars>
      </dgm:prSet>
      <dgm:spPr/>
    </dgm:pt>
    <dgm:pt modelId="{42DCD389-5F82-4B39-BC9E-BB49FA2B47D6}" type="pres">
      <dgm:prSet presAssocID="{647A57EA-8197-489B-9ADD-40BA52F2EB9E}" presName="children" presStyleCnt="0"/>
      <dgm:spPr/>
    </dgm:pt>
    <dgm:pt modelId="{E8E877B7-BFB1-47DC-828D-F2A3ECCEFFEA}" type="pres">
      <dgm:prSet presAssocID="{647A57EA-8197-489B-9ADD-40BA52F2EB9E}" presName="child1group" presStyleCnt="0"/>
      <dgm:spPr/>
    </dgm:pt>
    <dgm:pt modelId="{9A68C814-34F8-4724-80C1-A565085A81EB}" type="pres">
      <dgm:prSet presAssocID="{647A57EA-8197-489B-9ADD-40BA52F2EB9E}" presName="child1" presStyleLbl="bgAcc1" presStyleIdx="0" presStyleCnt="4"/>
      <dgm:spPr/>
    </dgm:pt>
    <dgm:pt modelId="{967E17B7-9CF4-4CE4-889A-46FBA0569EC2}" type="pres">
      <dgm:prSet presAssocID="{647A57EA-8197-489B-9ADD-40BA52F2EB9E}" presName="child1Text" presStyleLbl="bgAcc1" presStyleIdx="0" presStyleCnt="4">
        <dgm:presLayoutVars>
          <dgm:bulletEnabled val="1"/>
        </dgm:presLayoutVars>
      </dgm:prSet>
      <dgm:spPr/>
    </dgm:pt>
    <dgm:pt modelId="{69914012-2B08-4362-BCA5-5417DDB54C4F}" type="pres">
      <dgm:prSet presAssocID="{647A57EA-8197-489B-9ADD-40BA52F2EB9E}" presName="child2group" presStyleCnt="0"/>
      <dgm:spPr/>
    </dgm:pt>
    <dgm:pt modelId="{64A148F5-9049-49E4-8DCB-27D9A485E6FC}" type="pres">
      <dgm:prSet presAssocID="{647A57EA-8197-489B-9ADD-40BA52F2EB9E}" presName="child2" presStyleLbl="bgAcc1" presStyleIdx="1" presStyleCnt="4"/>
      <dgm:spPr/>
    </dgm:pt>
    <dgm:pt modelId="{561ED78C-F70C-429D-846E-6FE0DA92BA21}" type="pres">
      <dgm:prSet presAssocID="{647A57EA-8197-489B-9ADD-40BA52F2EB9E}" presName="child2Text" presStyleLbl="bgAcc1" presStyleIdx="1" presStyleCnt="4">
        <dgm:presLayoutVars>
          <dgm:bulletEnabled val="1"/>
        </dgm:presLayoutVars>
      </dgm:prSet>
      <dgm:spPr/>
    </dgm:pt>
    <dgm:pt modelId="{D90E5452-50CE-4ACD-A2FD-1CC860536D8F}" type="pres">
      <dgm:prSet presAssocID="{647A57EA-8197-489B-9ADD-40BA52F2EB9E}" presName="child3group" presStyleCnt="0"/>
      <dgm:spPr/>
    </dgm:pt>
    <dgm:pt modelId="{004B2E25-7581-4F43-813F-5B1040730144}" type="pres">
      <dgm:prSet presAssocID="{647A57EA-8197-489B-9ADD-40BA52F2EB9E}" presName="child3" presStyleLbl="bgAcc1" presStyleIdx="2" presStyleCnt="4" custLinFactNeighborX="1728"/>
      <dgm:spPr/>
    </dgm:pt>
    <dgm:pt modelId="{F0D7A503-B6C3-4652-9783-4752C0BF80AC}" type="pres">
      <dgm:prSet presAssocID="{647A57EA-8197-489B-9ADD-40BA52F2EB9E}" presName="child3Text" presStyleLbl="bgAcc1" presStyleIdx="2" presStyleCnt="4">
        <dgm:presLayoutVars>
          <dgm:bulletEnabled val="1"/>
        </dgm:presLayoutVars>
      </dgm:prSet>
      <dgm:spPr/>
    </dgm:pt>
    <dgm:pt modelId="{8834B476-BD91-4488-949F-916D4CE13C46}" type="pres">
      <dgm:prSet presAssocID="{647A57EA-8197-489B-9ADD-40BA52F2EB9E}" presName="child4group" presStyleCnt="0"/>
      <dgm:spPr/>
    </dgm:pt>
    <dgm:pt modelId="{1DE20EF1-F2DB-4D88-83CF-1663123B6D8D}" type="pres">
      <dgm:prSet presAssocID="{647A57EA-8197-489B-9ADD-40BA52F2EB9E}" presName="child4" presStyleLbl="bgAcc1" presStyleIdx="3" presStyleCnt="4"/>
      <dgm:spPr/>
    </dgm:pt>
    <dgm:pt modelId="{46316F02-72CB-4B80-BED3-78558C770A1E}" type="pres">
      <dgm:prSet presAssocID="{647A57EA-8197-489B-9ADD-40BA52F2EB9E}" presName="child4Text" presStyleLbl="bgAcc1" presStyleIdx="3" presStyleCnt="4">
        <dgm:presLayoutVars>
          <dgm:bulletEnabled val="1"/>
        </dgm:presLayoutVars>
      </dgm:prSet>
      <dgm:spPr/>
    </dgm:pt>
    <dgm:pt modelId="{4EAD6B4A-6F2E-4FD9-BE3B-B660942CCA65}" type="pres">
      <dgm:prSet presAssocID="{647A57EA-8197-489B-9ADD-40BA52F2EB9E}" presName="childPlaceholder" presStyleCnt="0"/>
      <dgm:spPr/>
    </dgm:pt>
    <dgm:pt modelId="{7F536627-75EE-4C74-B0B7-62D93245EAAC}" type="pres">
      <dgm:prSet presAssocID="{647A57EA-8197-489B-9ADD-40BA52F2EB9E}" presName="circle" presStyleCnt="0"/>
      <dgm:spPr/>
    </dgm:pt>
    <dgm:pt modelId="{91D71577-62AE-47EE-BFDB-D323FCC7F530}" type="pres">
      <dgm:prSet presAssocID="{647A57EA-8197-489B-9ADD-40BA52F2EB9E}" presName="quadrant1" presStyleLbl="node1" presStyleIdx="0" presStyleCnt="4">
        <dgm:presLayoutVars>
          <dgm:chMax val="1"/>
          <dgm:bulletEnabled val="1"/>
        </dgm:presLayoutVars>
      </dgm:prSet>
      <dgm:spPr/>
    </dgm:pt>
    <dgm:pt modelId="{04BE085A-8B57-4CC1-85D5-D2A846266EF8}" type="pres">
      <dgm:prSet presAssocID="{647A57EA-8197-489B-9ADD-40BA52F2EB9E}" presName="quadrant2" presStyleLbl="node1" presStyleIdx="1" presStyleCnt="4">
        <dgm:presLayoutVars>
          <dgm:chMax val="1"/>
          <dgm:bulletEnabled val="1"/>
        </dgm:presLayoutVars>
      </dgm:prSet>
      <dgm:spPr/>
    </dgm:pt>
    <dgm:pt modelId="{CF0113A8-CDD5-4DA7-BB1B-363021BE68A9}" type="pres">
      <dgm:prSet presAssocID="{647A57EA-8197-489B-9ADD-40BA52F2EB9E}" presName="quadrant3" presStyleLbl="node1" presStyleIdx="2" presStyleCnt="4">
        <dgm:presLayoutVars>
          <dgm:chMax val="1"/>
          <dgm:bulletEnabled val="1"/>
        </dgm:presLayoutVars>
      </dgm:prSet>
      <dgm:spPr/>
    </dgm:pt>
    <dgm:pt modelId="{6FDBE06F-D668-40BF-8E28-CFF47B54ABCF}" type="pres">
      <dgm:prSet presAssocID="{647A57EA-8197-489B-9ADD-40BA52F2EB9E}" presName="quadrant4" presStyleLbl="node1" presStyleIdx="3" presStyleCnt="4">
        <dgm:presLayoutVars>
          <dgm:chMax val="1"/>
          <dgm:bulletEnabled val="1"/>
        </dgm:presLayoutVars>
      </dgm:prSet>
      <dgm:spPr/>
    </dgm:pt>
    <dgm:pt modelId="{C8C4400B-81E2-4783-8FC6-C040E5D8E554}" type="pres">
      <dgm:prSet presAssocID="{647A57EA-8197-489B-9ADD-40BA52F2EB9E}" presName="quadrantPlaceholder" presStyleCnt="0"/>
      <dgm:spPr/>
    </dgm:pt>
    <dgm:pt modelId="{298DFDAC-D801-4142-B6B5-F38227C8AD32}" type="pres">
      <dgm:prSet presAssocID="{647A57EA-8197-489B-9ADD-40BA52F2EB9E}" presName="center1" presStyleLbl="fgShp" presStyleIdx="0" presStyleCnt="2"/>
      <dgm:spPr/>
    </dgm:pt>
    <dgm:pt modelId="{555741A2-C710-4ECF-AF2A-6B5FD871E154}" type="pres">
      <dgm:prSet presAssocID="{647A57EA-8197-489B-9ADD-40BA52F2EB9E}" presName="center2" presStyleLbl="fgShp" presStyleIdx="1" presStyleCnt="2"/>
      <dgm:spPr/>
    </dgm:pt>
  </dgm:ptLst>
  <dgm:cxnLst>
    <dgm:cxn modelId="{FFAE870F-0F26-400F-A897-12DDE7351BDE}" type="presOf" srcId="{8BBC8E3C-DDC9-45B4-B9AA-FC2416161248}" destId="{004B2E25-7581-4F43-813F-5B1040730144}" srcOrd="0" destOrd="0" presId="urn:microsoft.com/office/officeart/2005/8/layout/cycle4"/>
    <dgm:cxn modelId="{95437714-2B19-4546-89B4-EFCBE821BEBC}" type="presOf" srcId="{F1771671-9156-43C8-900A-38A5087327B7}" destId="{CF0113A8-CDD5-4DA7-BB1B-363021BE68A9}" srcOrd="0" destOrd="0" presId="urn:microsoft.com/office/officeart/2005/8/layout/cycle4"/>
    <dgm:cxn modelId="{72B50A23-568A-4EB4-B530-EE1402F83421}" type="presOf" srcId="{AECF3DDF-FAAD-4978-8C0A-8BE1F7286A7D}" destId="{9A68C814-34F8-4724-80C1-A565085A81EB}" srcOrd="0" destOrd="0" presId="urn:microsoft.com/office/officeart/2005/8/layout/cycle4"/>
    <dgm:cxn modelId="{D5D8CD2A-AB7D-4A1D-A119-D7C0A7F458F3}" srcId="{2E3B5BED-DC0D-46B5-8119-1CDE7397A2BF}" destId="{1E562E13-1940-4852-83A5-4F718ADBA82D}" srcOrd="1" destOrd="0" parTransId="{4A9D8D81-A561-420E-9527-2350511E81E4}" sibTransId="{CD2E4560-621B-4531-9833-A33E3674A848}"/>
    <dgm:cxn modelId="{B1920D33-0D62-432D-8545-1DA4EA686350}" type="presOf" srcId="{E563979D-20CD-42D8-ABCE-B4A445B83CBB}" destId="{1DE20EF1-F2DB-4D88-83CF-1663123B6D8D}" srcOrd="0" destOrd="0" presId="urn:microsoft.com/office/officeart/2005/8/layout/cycle4"/>
    <dgm:cxn modelId="{0FAD5938-FD7B-42E0-943A-A832C388AE46}" type="presOf" srcId="{4DBF0F64-0A9D-4AD5-9B22-01C4013D77D9}" destId="{561ED78C-F70C-429D-846E-6FE0DA92BA21}" srcOrd="1" destOrd="0" presId="urn:microsoft.com/office/officeart/2005/8/layout/cycle4"/>
    <dgm:cxn modelId="{B7E47C3F-BC40-438E-903B-CFEDB5DDC0A6}" type="presOf" srcId="{8BBC8E3C-DDC9-45B4-B9AA-FC2416161248}" destId="{F0D7A503-B6C3-4652-9783-4752C0BF80AC}" srcOrd="1" destOrd="0" presId="urn:microsoft.com/office/officeart/2005/8/layout/cycle4"/>
    <dgm:cxn modelId="{63FF4F5B-2D6B-4BF1-992B-07D98F953EA5}" srcId="{647A57EA-8197-489B-9ADD-40BA52F2EB9E}" destId="{6D3A26E5-B537-4F5B-B0B2-55BCF57EDAD0}" srcOrd="3" destOrd="0" parTransId="{07352AF1-5B2A-4353-8C2B-5CB506A24FD4}" sibTransId="{9112B410-42D2-459A-9F57-06D63853BFA7}"/>
    <dgm:cxn modelId="{60593C67-60A2-4EBC-9BF1-4C01D4601CF2}" type="presOf" srcId="{6D3A26E5-B537-4F5B-B0B2-55BCF57EDAD0}" destId="{6FDBE06F-D668-40BF-8E28-CFF47B54ABCF}" srcOrd="0" destOrd="0" presId="urn:microsoft.com/office/officeart/2005/8/layout/cycle4"/>
    <dgm:cxn modelId="{6BFBD347-5E3E-4EED-B872-E46C97910E0F}" srcId="{CBB0C42B-4A55-4CEC-8D6B-8013EA914281}" destId="{AECF3DDF-FAAD-4978-8C0A-8BE1F7286A7D}" srcOrd="0" destOrd="0" parTransId="{21CF05A0-F83B-4644-988E-8B3245883F59}" sibTransId="{DE5CBF25-C1E2-43A0-8276-2C6BDE2907B5}"/>
    <dgm:cxn modelId="{01935351-1720-49EE-81E3-D2C8DC359534}" type="presOf" srcId="{CBB0C42B-4A55-4CEC-8D6B-8013EA914281}" destId="{91D71577-62AE-47EE-BFDB-D323FCC7F530}" srcOrd="0" destOrd="0" presId="urn:microsoft.com/office/officeart/2005/8/layout/cycle4"/>
    <dgm:cxn modelId="{8DBF9C75-1F55-4AC7-ABE8-D7EC6AA20B7C}" srcId="{647A57EA-8197-489B-9ADD-40BA52F2EB9E}" destId="{2E3B5BED-DC0D-46B5-8119-1CDE7397A2BF}" srcOrd="1" destOrd="0" parTransId="{0B9AC1F9-7C52-4E63-B258-57C3DE9ACCDB}" sibTransId="{543C96EA-7597-44F5-9178-0141293622CC}"/>
    <dgm:cxn modelId="{B5F72685-0246-4507-96C8-728CC62D6C97}" srcId="{6D3A26E5-B537-4F5B-B0B2-55BCF57EDAD0}" destId="{E563979D-20CD-42D8-ABCE-B4A445B83CBB}" srcOrd="0" destOrd="0" parTransId="{904690C7-2B7A-4E70-B8F3-17BD9F80C965}" sibTransId="{DACF0659-5531-415D-A0AE-15BAD6ADBFBB}"/>
    <dgm:cxn modelId="{8D07FD8E-3E32-40E1-A12B-3012841865EC}" srcId="{647A57EA-8197-489B-9ADD-40BA52F2EB9E}" destId="{CBB0C42B-4A55-4CEC-8D6B-8013EA914281}" srcOrd="0" destOrd="0" parTransId="{120B65E6-538A-4D5E-869A-1C7F1DA8AAEC}" sibTransId="{D6844F0F-DD84-4A8D-B1A3-1B48529E8A44}"/>
    <dgm:cxn modelId="{547E9193-F5F2-4A5B-ACE3-2E7FE0A98FAB}" type="presOf" srcId="{2E3B5BED-DC0D-46B5-8119-1CDE7397A2BF}" destId="{04BE085A-8B57-4CC1-85D5-D2A846266EF8}" srcOrd="0" destOrd="0" presId="urn:microsoft.com/office/officeart/2005/8/layout/cycle4"/>
    <dgm:cxn modelId="{20573596-E7CC-455A-A759-0CD8CA994F4A}" type="presOf" srcId="{647A57EA-8197-489B-9ADD-40BA52F2EB9E}" destId="{BEB2E99D-677B-4949-986D-97EE9CE9B547}" srcOrd="0" destOrd="0" presId="urn:microsoft.com/office/officeart/2005/8/layout/cycle4"/>
    <dgm:cxn modelId="{E7D06297-657A-458C-931C-4C09ABCE5EE6}" type="presOf" srcId="{1E562E13-1940-4852-83A5-4F718ADBA82D}" destId="{561ED78C-F70C-429D-846E-6FE0DA92BA21}" srcOrd="1" destOrd="1" presId="urn:microsoft.com/office/officeart/2005/8/layout/cycle4"/>
    <dgm:cxn modelId="{79E7D5A3-3D47-436E-BBE6-4BC45CFEA978}" srcId="{F1771671-9156-43C8-900A-38A5087327B7}" destId="{8BBC8E3C-DDC9-45B4-B9AA-FC2416161248}" srcOrd="0" destOrd="0" parTransId="{38B1B0C1-D04A-409D-AA7A-AD7DF63088C4}" sibTransId="{557F7307-D159-4274-BF76-47909FCE95B1}"/>
    <dgm:cxn modelId="{FA7646A4-3CAB-4E3C-9467-8AE70353CDA9}" type="presOf" srcId="{AECF3DDF-FAAD-4978-8C0A-8BE1F7286A7D}" destId="{967E17B7-9CF4-4CE4-889A-46FBA0569EC2}" srcOrd="1" destOrd="0" presId="urn:microsoft.com/office/officeart/2005/8/layout/cycle4"/>
    <dgm:cxn modelId="{52E43CBA-4C6C-4056-A164-2337EE7F9AED}" srcId="{647A57EA-8197-489B-9ADD-40BA52F2EB9E}" destId="{F1771671-9156-43C8-900A-38A5087327B7}" srcOrd="2" destOrd="0" parTransId="{A01DEC7B-83CD-41D1-ADBA-6D3C0E5FEB73}" sibTransId="{6D67C4BF-5114-4819-A5B6-2E8A39B68E27}"/>
    <dgm:cxn modelId="{8DB07EBA-2A47-40AC-8564-484D432C4F7C}" type="presOf" srcId="{4DBF0F64-0A9D-4AD5-9B22-01C4013D77D9}" destId="{64A148F5-9049-49E4-8DCB-27D9A485E6FC}" srcOrd="0" destOrd="0" presId="urn:microsoft.com/office/officeart/2005/8/layout/cycle4"/>
    <dgm:cxn modelId="{2533D3CE-0298-4E18-9FA9-173347B6050B}" type="presOf" srcId="{E563979D-20CD-42D8-ABCE-B4A445B83CBB}" destId="{46316F02-72CB-4B80-BED3-78558C770A1E}" srcOrd="1" destOrd="0" presId="urn:microsoft.com/office/officeart/2005/8/layout/cycle4"/>
    <dgm:cxn modelId="{43871BF3-0F36-4344-8C48-BB563BADCB01}" type="presOf" srcId="{1E562E13-1940-4852-83A5-4F718ADBA82D}" destId="{64A148F5-9049-49E4-8DCB-27D9A485E6FC}" srcOrd="0" destOrd="1" presId="urn:microsoft.com/office/officeart/2005/8/layout/cycle4"/>
    <dgm:cxn modelId="{51EFFFF5-DF18-4DE2-958B-A8103E51A967}" srcId="{2E3B5BED-DC0D-46B5-8119-1CDE7397A2BF}" destId="{4DBF0F64-0A9D-4AD5-9B22-01C4013D77D9}" srcOrd="0" destOrd="0" parTransId="{3EE4D6A4-4CBE-4FBF-81FA-50FDD087B013}" sibTransId="{8AF32019-3262-46F7-8551-14B7F0ADE6DD}"/>
    <dgm:cxn modelId="{CFEFE18F-616B-46E9-AB02-A7F642AB2208}" type="presParOf" srcId="{BEB2E99D-677B-4949-986D-97EE9CE9B547}" destId="{42DCD389-5F82-4B39-BC9E-BB49FA2B47D6}" srcOrd="0" destOrd="0" presId="urn:microsoft.com/office/officeart/2005/8/layout/cycle4"/>
    <dgm:cxn modelId="{18C00432-AB1F-4CD9-926A-3AE0D51469BB}" type="presParOf" srcId="{42DCD389-5F82-4B39-BC9E-BB49FA2B47D6}" destId="{E8E877B7-BFB1-47DC-828D-F2A3ECCEFFEA}" srcOrd="0" destOrd="0" presId="urn:microsoft.com/office/officeart/2005/8/layout/cycle4"/>
    <dgm:cxn modelId="{8D457C3C-6C45-4BA5-9077-837D43C6B8F6}" type="presParOf" srcId="{E8E877B7-BFB1-47DC-828D-F2A3ECCEFFEA}" destId="{9A68C814-34F8-4724-80C1-A565085A81EB}" srcOrd="0" destOrd="0" presId="urn:microsoft.com/office/officeart/2005/8/layout/cycle4"/>
    <dgm:cxn modelId="{E81AF93D-B761-476B-8163-3EF7F2EB4980}" type="presParOf" srcId="{E8E877B7-BFB1-47DC-828D-F2A3ECCEFFEA}" destId="{967E17B7-9CF4-4CE4-889A-46FBA0569EC2}" srcOrd="1" destOrd="0" presId="urn:microsoft.com/office/officeart/2005/8/layout/cycle4"/>
    <dgm:cxn modelId="{D9CB2357-31EB-4EA4-BF2E-9BDA7A06220E}" type="presParOf" srcId="{42DCD389-5F82-4B39-BC9E-BB49FA2B47D6}" destId="{69914012-2B08-4362-BCA5-5417DDB54C4F}" srcOrd="1" destOrd="0" presId="urn:microsoft.com/office/officeart/2005/8/layout/cycle4"/>
    <dgm:cxn modelId="{E876D166-8280-450D-9B2D-F8FE931E53AE}" type="presParOf" srcId="{69914012-2B08-4362-BCA5-5417DDB54C4F}" destId="{64A148F5-9049-49E4-8DCB-27D9A485E6FC}" srcOrd="0" destOrd="0" presId="urn:microsoft.com/office/officeart/2005/8/layout/cycle4"/>
    <dgm:cxn modelId="{0A6FEAC0-766D-42E1-9350-F59E549CDFF7}" type="presParOf" srcId="{69914012-2B08-4362-BCA5-5417DDB54C4F}" destId="{561ED78C-F70C-429D-846E-6FE0DA92BA21}" srcOrd="1" destOrd="0" presId="urn:microsoft.com/office/officeart/2005/8/layout/cycle4"/>
    <dgm:cxn modelId="{0C8B0F81-E549-4791-8B9E-1F93430058F3}" type="presParOf" srcId="{42DCD389-5F82-4B39-BC9E-BB49FA2B47D6}" destId="{D90E5452-50CE-4ACD-A2FD-1CC860536D8F}" srcOrd="2" destOrd="0" presId="urn:microsoft.com/office/officeart/2005/8/layout/cycle4"/>
    <dgm:cxn modelId="{FDA5521A-F4CD-4E8D-B793-3C2D57685036}" type="presParOf" srcId="{D90E5452-50CE-4ACD-A2FD-1CC860536D8F}" destId="{004B2E25-7581-4F43-813F-5B1040730144}" srcOrd="0" destOrd="0" presId="urn:microsoft.com/office/officeart/2005/8/layout/cycle4"/>
    <dgm:cxn modelId="{E436B09E-E965-4AD2-883B-4D62958524C4}" type="presParOf" srcId="{D90E5452-50CE-4ACD-A2FD-1CC860536D8F}" destId="{F0D7A503-B6C3-4652-9783-4752C0BF80AC}" srcOrd="1" destOrd="0" presId="urn:microsoft.com/office/officeart/2005/8/layout/cycle4"/>
    <dgm:cxn modelId="{DBD3A78E-D250-493F-817B-AECEB758D79F}" type="presParOf" srcId="{42DCD389-5F82-4B39-BC9E-BB49FA2B47D6}" destId="{8834B476-BD91-4488-949F-916D4CE13C46}" srcOrd="3" destOrd="0" presId="urn:microsoft.com/office/officeart/2005/8/layout/cycle4"/>
    <dgm:cxn modelId="{29921088-D149-4D07-AF0D-F4DB7AC3362C}" type="presParOf" srcId="{8834B476-BD91-4488-949F-916D4CE13C46}" destId="{1DE20EF1-F2DB-4D88-83CF-1663123B6D8D}" srcOrd="0" destOrd="0" presId="urn:microsoft.com/office/officeart/2005/8/layout/cycle4"/>
    <dgm:cxn modelId="{042EB98B-89F6-4904-A87C-27715E657DB1}" type="presParOf" srcId="{8834B476-BD91-4488-949F-916D4CE13C46}" destId="{46316F02-72CB-4B80-BED3-78558C770A1E}" srcOrd="1" destOrd="0" presId="urn:microsoft.com/office/officeart/2005/8/layout/cycle4"/>
    <dgm:cxn modelId="{4D67494F-BC4C-4A03-BCDE-96AE2DC61B31}" type="presParOf" srcId="{42DCD389-5F82-4B39-BC9E-BB49FA2B47D6}" destId="{4EAD6B4A-6F2E-4FD9-BE3B-B660942CCA65}" srcOrd="4" destOrd="0" presId="urn:microsoft.com/office/officeart/2005/8/layout/cycle4"/>
    <dgm:cxn modelId="{163E6E91-0F4B-466E-AD86-D8BB9C7F0814}" type="presParOf" srcId="{BEB2E99D-677B-4949-986D-97EE9CE9B547}" destId="{7F536627-75EE-4C74-B0B7-62D93245EAAC}" srcOrd="1" destOrd="0" presId="urn:microsoft.com/office/officeart/2005/8/layout/cycle4"/>
    <dgm:cxn modelId="{610F5ACF-0E2A-40E3-9A61-6928AE70E8D3}" type="presParOf" srcId="{7F536627-75EE-4C74-B0B7-62D93245EAAC}" destId="{91D71577-62AE-47EE-BFDB-D323FCC7F530}" srcOrd="0" destOrd="0" presId="urn:microsoft.com/office/officeart/2005/8/layout/cycle4"/>
    <dgm:cxn modelId="{6E88F9D8-B2B5-4A29-B340-6BD6ACA41F5C}" type="presParOf" srcId="{7F536627-75EE-4C74-B0B7-62D93245EAAC}" destId="{04BE085A-8B57-4CC1-85D5-D2A846266EF8}" srcOrd="1" destOrd="0" presId="urn:microsoft.com/office/officeart/2005/8/layout/cycle4"/>
    <dgm:cxn modelId="{5D6EE788-9B44-466E-A4EF-613DA79B2DD6}" type="presParOf" srcId="{7F536627-75EE-4C74-B0B7-62D93245EAAC}" destId="{CF0113A8-CDD5-4DA7-BB1B-363021BE68A9}" srcOrd="2" destOrd="0" presId="urn:microsoft.com/office/officeart/2005/8/layout/cycle4"/>
    <dgm:cxn modelId="{5334AD3C-A9B7-4E5A-A5D4-BE8DFF1DA767}" type="presParOf" srcId="{7F536627-75EE-4C74-B0B7-62D93245EAAC}" destId="{6FDBE06F-D668-40BF-8E28-CFF47B54ABCF}" srcOrd="3" destOrd="0" presId="urn:microsoft.com/office/officeart/2005/8/layout/cycle4"/>
    <dgm:cxn modelId="{94E4D558-8A13-4452-8D97-3E6EB61F21BD}" type="presParOf" srcId="{7F536627-75EE-4C74-B0B7-62D93245EAAC}" destId="{C8C4400B-81E2-4783-8FC6-C040E5D8E554}" srcOrd="4" destOrd="0" presId="urn:microsoft.com/office/officeart/2005/8/layout/cycle4"/>
    <dgm:cxn modelId="{04935C3D-3954-40F8-B395-A3D0D4FC9400}" type="presParOf" srcId="{BEB2E99D-677B-4949-986D-97EE9CE9B547}" destId="{298DFDAC-D801-4142-B6B5-F38227C8AD32}" srcOrd="2" destOrd="0" presId="urn:microsoft.com/office/officeart/2005/8/layout/cycle4"/>
    <dgm:cxn modelId="{FBBF8451-469C-4F87-9EB0-43DDF147D265}" type="presParOf" srcId="{BEB2E99D-677B-4949-986D-97EE9CE9B547}" destId="{555741A2-C710-4ECF-AF2A-6B5FD871E154}"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4B2E25-7581-4F43-813F-5B1040730144}">
      <dsp:nvSpPr>
        <dsp:cNvPr id="0" name=""/>
        <dsp:cNvSpPr/>
      </dsp:nvSpPr>
      <dsp:spPr>
        <a:xfrm>
          <a:off x="5003978" y="4015166"/>
          <a:ext cx="2916900" cy="1889489"/>
        </a:xfrm>
        <a:prstGeom prst="roundRect">
          <a:avLst>
            <a:gd name="adj" fmla="val 10000"/>
          </a:avLst>
        </a:prstGeom>
        <a:solidFill>
          <a:schemeClr val="lt2">
            <a:alpha val="90000"/>
            <a:hueOff val="0"/>
            <a:satOff val="0"/>
            <a:lumOff val="0"/>
            <a:alphaOff val="0"/>
          </a:schemeClr>
        </a:solidFill>
        <a:ln w="11429" cap="flat" cmpd="sng" algn="ctr">
          <a:solidFill>
            <a:schemeClr val="dk2">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t" anchorCtr="0">
          <a:noAutofit/>
        </a:bodyPr>
        <a:lstStyle/>
        <a:p>
          <a:pPr marL="228600" lvl="1" indent="-228600" algn="l" defTabSz="889000">
            <a:lnSpc>
              <a:spcPct val="90000"/>
            </a:lnSpc>
            <a:spcBef>
              <a:spcPct val="0"/>
            </a:spcBef>
            <a:spcAft>
              <a:spcPct val="15000"/>
            </a:spcAft>
            <a:buChar char="•"/>
          </a:pPr>
          <a:r>
            <a:rPr lang="it-IT" sz="2000" kern="1200" dirty="0" err="1">
              <a:latin typeface="Arial" panose="020B0604020202020204" pitchFamily="34" charset="0"/>
              <a:cs typeface="Arial" panose="020B0604020202020204" pitchFamily="34" charset="0"/>
            </a:rPr>
            <a:t>UdA</a:t>
          </a:r>
          <a:endParaRPr lang="it-IT" sz="2000" kern="1200" dirty="0">
            <a:latin typeface="Arial" panose="020B0604020202020204" pitchFamily="34" charset="0"/>
            <a:cs typeface="Arial" panose="020B0604020202020204" pitchFamily="34" charset="0"/>
          </a:endParaRPr>
        </a:p>
      </dsp:txBody>
      <dsp:txXfrm>
        <a:off x="5920554" y="4529044"/>
        <a:ext cx="1958818" cy="1334105"/>
      </dsp:txXfrm>
    </dsp:sp>
    <dsp:sp modelId="{1DE20EF1-F2DB-4D88-83CF-1663123B6D8D}">
      <dsp:nvSpPr>
        <dsp:cNvPr id="0" name=""/>
        <dsp:cNvSpPr/>
      </dsp:nvSpPr>
      <dsp:spPr>
        <a:xfrm>
          <a:off x="194421" y="4015166"/>
          <a:ext cx="2916900" cy="1889489"/>
        </a:xfrm>
        <a:prstGeom prst="roundRect">
          <a:avLst>
            <a:gd name="adj" fmla="val 10000"/>
          </a:avLst>
        </a:prstGeom>
        <a:solidFill>
          <a:schemeClr val="lt2">
            <a:alpha val="90000"/>
            <a:hueOff val="0"/>
            <a:satOff val="0"/>
            <a:lumOff val="0"/>
            <a:alphaOff val="0"/>
          </a:schemeClr>
        </a:solidFill>
        <a:ln w="11429" cap="flat" cmpd="sng" algn="ctr">
          <a:solidFill>
            <a:schemeClr val="dk2">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t" anchorCtr="0">
          <a:noAutofit/>
        </a:bodyPr>
        <a:lstStyle/>
        <a:p>
          <a:pPr marL="228600" lvl="1" indent="-228600" algn="l" defTabSz="889000">
            <a:lnSpc>
              <a:spcPct val="90000"/>
            </a:lnSpc>
            <a:spcBef>
              <a:spcPct val="0"/>
            </a:spcBef>
            <a:spcAft>
              <a:spcPct val="15000"/>
            </a:spcAft>
            <a:buChar char="•"/>
          </a:pPr>
          <a:r>
            <a:rPr lang="it-IT" sz="2000" kern="1200" dirty="0">
              <a:latin typeface="Arial" panose="020B0604020202020204" pitchFamily="34" charset="0"/>
              <a:cs typeface="Arial" panose="020B0604020202020204" pitchFamily="34" charset="0"/>
            </a:rPr>
            <a:t>Bilancio personale</a:t>
          </a:r>
        </a:p>
      </dsp:txBody>
      <dsp:txXfrm>
        <a:off x="235927" y="4529044"/>
        <a:ext cx="1958818" cy="1334105"/>
      </dsp:txXfrm>
    </dsp:sp>
    <dsp:sp modelId="{64A148F5-9049-49E4-8DCB-27D9A485E6FC}">
      <dsp:nvSpPr>
        <dsp:cNvPr id="0" name=""/>
        <dsp:cNvSpPr/>
      </dsp:nvSpPr>
      <dsp:spPr>
        <a:xfrm>
          <a:off x="4953574" y="0"/>
          <a:ext cx="2916900" cy="1889489"/>
        </a:xfrm>
        <a:prstGeom prst="roundRect">
          <a:avLst>
            <a:gd name="adj" fmla="val 10000"/>
          </a:avLst>
        </a:prstGeom>
        <a:solidFill>
          <a:schemeClr val="lt2">
            <a:alpha val="90000"/>
            <a:hueOff val="0"/>
            <a:satOff val="0"/>
            <a:lumOff val="0"/>
            <a:alphaOff val="0"/>
          </a:schemeClr>
        </a:solidFill>
        <a:ln w="11429" cap="flat" cmpd="sng" algn="ctr">
          <a:solidFill>
            <a:schemeClr val="dk2">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t" anchorCtr="0">
          <a:noAutofit/>
        </a:bodyPr>
        <a:lstStyle/>
        <a:p>
          <a:pPr marL="228600" lvl="1" indent="-228600" algn="l" defTabSz="889000">
            <a:lnSpc>
              <a:spcPct val="90000"/>
            </a:lnSpc>
            <a:spcBef>
              <a:spcPct val="0"/>
            </a:spcBef>
            <a:spcAft>
              <a:spcPct val="15000"/>
            </a:spcAft>
            <a:buChar char="•"/>
          </a:pPr>
          <a:r>
            <a:rPr lang="it-IT" sz="2000" kern="1200" dirty="0">
              <a:latin typeface="Arial" panose="020B0604020202020204" pitchFamily="34" charset="0"/>
              <a:cs typeface="Arial" panose="020B0604020202020204" pitchFamily="34" charset="0"/>
            </a:rPr>
            <a:t>PFI</a:t>
          </a:r>
        </a:p>
        <a:p>
          <a:pPr marL="228600" lvl="1" indent="-228600" algn="l" defTabSz="889000">
            <a:lnSpc>
              <a:spcPct val="90000"/>
            </a:lnSpc>
            <a:spcBef>
              <a:spcPct val="0"/>
            </a:spcBef>
            <a:spcAft>
              <a:spcPct val="15000"/>
            </a:spcAft>
            <a:buChar char="•"/>
          </a:pPr>
          <a:r>
            <a:rPr lang="it-IT" sz="2000" kern="1200" dirty="0">
              <a:latin typeface="Arial" panose="020B0604020202020204" pitchFamily="34" charset="0"/>
              <a:cs typeface="Arial" panose="020B0604020202020204" pitchFamily="34" charset="0"/>
            </a:rPr>
            <a:t>Quota fino a 264 ore biennio</a:t>
          </a:r>
        </a:p>
      </dsp:txBody>
      <dsp:txXfrm>
        <a:off x="5870150" y="41506"/>
        <a:ext cx="1958818" cy="1334105"/>
      </dsp:txXfrm>
    </dsp:sp>
    <dsp:sp modelId="{9A68C814-34F8-4724-80C1-A565085A81EB}">
      <dsp:nvSpPr>
        <dsp:cNvPr id="0" name=""/>
        <dsp:cNvSpPr/>
      </dsp:nvSpPr>
      <dsp:spPr>
        <a:xfrm>
          <a:off x="194421" y="0"/>
          <a:ext cx="2916900" cy="1889489"/>
        </a:xfrm>
        <a:prstGeom prst="roundRect">
          <a:avLst>
            <a:gd name="adj" fmla="val 10000"/>
          </a:avLst>
        </a:prstGeom>
        <a:solidFill>
          <a:schemeClr val="lt2">
            <a:alpha val="90000"/>
            <a:hueOff val="0"/>
            <a:satOff val="0"/>
            <a:lumOff val="0"/>
            <a:alphaOff val="0"/>
          </a:schemeClr>
        </a:solidFill>
        <a:ln w="11429" cap="flat" cmpd="sng" algn="ctr">
          <a:solidFill>
            <a:schemeClr val="dk2">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t" anchorCtr="0">
          <a:noAutofit/>
        </a:bodyPr>
        <a:lstStyle/>
        <a:p>
          <a:pPr marL="228600" lvl="1" indent="-228600" algn="l" defTabSz="889000">
            <a:lnSpc>
              <a:spcPct val="90000"/>
            </a:lnSpc>
            <a:spcBef>
              <a:spcPct val="0"/>
            </a:spcBef>
            <a:spcAft>
              <a:spcPct val="15000"/>
            </a:spcAft>
            <a:buChar char="•"/>
          </a:pPr>
          <a:r>
            <a:rPr lang="it-IT" sz="2000" kern="1200" dirty="0">
              <a:latin typeface="Arial" panose="020B0604020202020204" pitchFamily="34" charset="0"/>
              <a:cs typeface="Arial" panose="020B0604020202020204" pitchFamily="34" charset="0"/>
            </a:rPr>
            <a:t>Certificazione competenze e crediti</a:t>
          </a:r>
        </a:p>
      </dsp:txBody>
      <dsp:txXfrm>
        <a:off x="235927" y="41506"/>
        <a:ext cx="1958818" cy="1334105"/>
      </dsp:txXfrm>
    </dsp:sp>
    <dsp:sp modelId="{91D71577-62AE-47EE-BFDB-D323FCC7F530}">
      <dsp:nvSpPr>
        <dsp:cNvPr id="0" name=""/>
        <dsp:cNvSpPr/>
      </dsp:nvSpPr>
      <dsp:spPr>
        <a:xfrm>
          <a:off x="1416685" y="336565"/>
          <a:ext cx="2556716" cy="2556716"/>
        </a:xfrm>
        <a:prstGeom prst="pieWedge">
          <a:avLst/>
        </a:prstGeom>
        <a:solidFill>
          <a:schemeClr val="dk2">
            <a:hueOff val="0"/>
            <a:satOff val="0"/>
            <a:lumOff val="0"/>
            <a:alphaOff val="0"/>
          </a:schemeClr>
        </a:solidFill>
        <a:ln w="20000" cap="flat" cmpd="sng" algn="ctr">
          <a:solidFill>
            <a:schemeClr val="lt2">
              <a:hueOff val="0"/>
              <a:satOff val="0"/>
              <a:lumOff val="0"/>
              <a:alphaOff val="0"/>
            </a:schemeClr>
          </a:solidFill>
          <a:prstDash val="solid"/>
        </a:ln>
        <a:effectLst>
          <a:outerShdw blurRad="50800" dist="254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it-IT" sz="2000" b="1" kern="1200" dirty="0">
              <a:latin typeface="Arial" panose="020B0604020202020204" pitchFamily="34" charset="0"/>
              <a:cs typeface="Arial" panose="020B0604020202020204" pitchFamily="34" charset="0"/>
            </a:rPr>
            <a:t>Gestione passaggi</a:t>
          </a:r>
        </a:p>
      </dsp:txBody>
      <dsp:txXfrm>
        <a:off x="2165530" y="1085410"/>
        <a:ext cx="1807871" cy="1807871"/>
      </dsp:txXfrm>
    </dsp:sp>
    <dsp:sp modelId="{04BE085A-8B57-4CC1-85D5-D2A846266EF8}">
      <dsp:nvSpPr>
        <dsp:cNvPr id="0" name=""/>
        <dsp:cNvSpPr/>
      </dsp:nvSpPr>
      <dsp:spPr>
        <a:xfrm rot="5400000">
          <a:off x="4091494" y="336565"/>
          <a:ext cx="2556716" cy="2556716"/>
        </a:xfrm>
        <a:prstGeom prst="pieWedge">
          <a:avLst/>
        </a:prstGeom>
        <a:solidFill>
          <a:schemeClr val="dk2">
            <a:hueOff val="0"/>
            <a:satOff val="0"/>
            <a:lumOff val="0"/>
            <a:alphaOff val="0"/>
          </a:schemeClr>
        </a:solidFill>
        <a:ln w="20000" cap="flat" cmpd="sng" algn="ctr">
          <a:solidFill>
            <a:schemeClr val="lt2">
              <a:hueOff val="0"/>
              <a:satOff val="0"/>
              <a:lumOff val="0"/>
              <a:alphaOff val="0"/>
            </a:schemeClr>
          </a:solidFill>
          <a:prstDash val="solid"/>
        </a:ln>
        <a:effectLst>
          <a:outerShdw blurRad="50800" dist="254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endParaRPr lang="it-IT" sz="1600" b="1" kern="1200" dirty="0">
            <a:latin typeface="Arial" panose="020B0604020202020204" pitchFamily="34" charset="0"/>
            <a:cs typeface="Arial" panose="020B0604020202020204" pitchFamily="34" charset="0"/>
          </a:endParaRPr>
        </a:p>
      </dsp:txBody>
      <dsp:txXfrm rot="-5400000">
        <a:off x="4091494" y="1085410"/>
        <a:ext cx="1807871" cy="1807871"/>
      </dsp:txXfrm>
    </dsp:sp>
    <dsp:sp modelId="{CF0113A8-CDD5-4DA7-BB1B-363021BE68A9}">
      <dsp:nvSpPr>
        <dsp:cNvPr id="0" name=""/>
        <dsp:cNvSpPr/>
      </dsp:nvSpPr>
      <dsp:spPr>
        <a:xfrm rot="10800000">
          <a:off x="4091494" y="3011374"/>
          <a:ext cx="2556716" cy="2556716"/>
        </a:xfrm>
        <a:prstGeom prst="pieWedge">
          <a:avLst/>
        </a:prstGeom>
        <a:solidFill>
          <a:schemeClr val="dk2">
            <a:hueOff val="0"/>
            <a:satOff val="0"/>
            <a:lumOff val="0"/>
            <a:alphaOff val="0"/>
          </a:schemeClr>
        </a:solidFill>
        <a:ln w="20000" cap="flat" cmpd="sng" algn="ctr">
          <a:solidFill>
            <a:schemeClr val="lt2">
              <a:hueOff val="0"/>
              <a:satOff val="0"/>
              <a:lumOff val="0"/>
              <a:alphaOff val="0"/>
            </a:schemeClr>
          </a:solidFill>
          <a:prstDash val="solid"/>
        </a:ln>
        <a:effectLst>
          <a:outerShdw blurRad="50800" dist="254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endParaRPr lang="it-IT" sz="2000" kern="1200" dirty="0">
            <a:latin typeface="Arial" panose="020B0604020202020204" pitchFamily="34" charset="0"/>
            <a:cs typeface="Arial" panose="020B0604020202020204" pitchFamily="34" charset="0"/>
          </a:endParaRPr>
        </a:p>
      </dsp:txBody>
      <dsp:txXfrm rot="10800000">
        <a:off x="4091494" y="3011374"/>
        <a:ext cx="1807871" cy="1807871"/>
      </dsp:txXfrm>
    </dsp:sp>
    <dsp:sp modelId="{6FDBE06F-D668-40BF-8E28-CFF47B54ABCF}">
      <dsp:nvSpPr>
        <dsp:cNvPr id="0" name=""/>
        <dsp:cNvSpPr/>
      </dsp:nvSpPr>
      <dsp:spPr>
        <a:xfrm rot="16200000">
          <a:off x="1416685" y="3011374"/>
          <a:ext cx="2556716" cy="2556716"/>
        </a:xfrm>
        <a:prstGeom prst="pieWedge">
          <a:avLst/>
        </a:prstGeom>
        <a:solidFill>
          <a:schemeClr val="dk2">
            <a:hueOff val="0"/>
            <a:satOff val="0"/>
            <a:lumOff val="0"/>
            <a:alphaOff val="0"/>
          </a:schemeClr>
        </a:solidFill>
        <a:ln w="20000" cap="flat" cmpd="sng" algn="ctr">
          <a:solidFill>
            <a:schemeClr val="lt2">
              <a:hueOff val="0"/>
              <a:satOff val="0"/>
              <a:lumOff val="0"/>
              <a:alphaOff val="0"/>
            </a:schemeClr>
          </a:solidFill>
          <a:prstDash val="solid"/>
        </a:ln>
        <a:effectLst>
          <a:outerShdw blurRad="50800" dist="254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it-IT" sz="2000" b="1" kern="1200" dirty="0">
              <a:latin typeface="Arial" panose="020B0604020202020204" pitchFamily="34" charset="0"/>
              <a:cs typeface="Arial" panose="020B0604020202020204" pitchFamily="34" charset="0"/>
            </a:rPr>
            <a:t>Valutazione progressiva</a:t>
          </a:r>
        </a:p>
      </dsp:txBody>
      <dsp:txXfrm rot="5400000">
        <a:off x="2165530" y="3011374"/>
        <a:ext cx="1807871" cy="1807871"/>
      </dsp:txXfrm>
    </dsp:sp>
    <dsp:sp modelId="{298DFDAC-D801-4142-B6B5-F38227C8AD32}">
      <dsp:nvSpPr>
        <dsp:cNvPr id="0" name=""/>
        <dsp:cNvSpPr/>
      </dsp:nvSpPr>
      <dsp:spPr>
        <a:xfrm>
          <a:off x="3591074" y="2420908"/>
          <a:ext cx="882746" cy="767605"/>
        </a:xfrm>
        <a:prstGeom prst="circularArrow">
          <a:avLst/>
        </a:prstGeom>
        <a:solidFill>
          <a:schemeClr val="dk2">
            <a:tint val="60000"/>
            <a:hueOff val="0"/>
            <a:satOff val="0"/>
            <a:lumOff val="0"/>
            <a:alphaOff val="0"/>
          </a:schemeClr>
        </a:solidFill>
        <a:ln w="20000" cap="flat" cmpd="sng" algn="ctr">
          <a:solidFill>
            <a:schemeClr val="lt2">
              <a:hueOff val="0"/>
              <a:satOff val="0"/>
              <a:lumOff val="0"/>
              <a:alphaOff val="0"/>
            </a:schemeClr>
          </a:solidFill>
          <a:prstDash val="solid"/>
        </a:ln>
        <a:effectLst>
          <a:outerShdw blurRad="50800" dist="25400" dir="5400000" rotWithShape="0">
            <a:srgbClr val="000000">
              <a:alpha val="35000"/>
            </a:srgbClr>
          </a:outerShdw>
        </a:effectLst>
      </dsp:spPr>
      <dsp:style>
        <a:lnRef idx="3">
          <a:scrgbClr r="0" g="0" b="0"/>
        </a:lnRef>
        <a:fillRef idx="1">
          <a:scrgbClr r="0" g="0" b="0"/>
        </a:fillRef>
        <a:effectRef idx="1">
          <a:scrgbClr r="0" g="0" b="0"/>
        </a:effectRef>
        <a:fontRef idx="minor"/>
      </dsp:style>
    </dsp:sp>
    <dsp:sp modelId="{555741A2-C710-4ECF-AF2A-6B5FD871E154}">
      <dsp:nvSpPr>
        <dsp:cNvPr id="0" name=""/>
        <dsp:cNvSpPr/>
      </dsp:nvSpPr>
      <dsp:spPr>
        <a:xfrm rot="10800000">
          <a:off x="3591074" y="2716141"/>
          <a:ext cx="882746" cy="767605"/>
        </a:xfrm>
        <a:prstGeom prst="circularArrow">
          <a:avLst/>
        </a:prstGeom>
        <a:solidFill>
          <a:schemeClr val="dk2">
            <a:tint val="60000"/>
            <a:hueOff val="0"/>
            <a:satOff val="0"/>
            <a:lumOff val="0"/>
            <a:alphaOff val="0"/>
          </a:schemeClr>
        </a:solidFill>
        <a:ln w="20000" cap="flat" cmpd="sng" algn="ctr">
          <a:solidFill>
            <a:schemeClr val="lt2">
              <a:hueOff val="0"/>
              <a:satOff val="0"/>
              <a:lumOff val="0"/>
              <a:alphaOff val="0"/>
            </a:schemeClr>
          </a:solidFill>
          <a:prstDash val="solid"/>
        </a:ln>
        <a:effectLst>
          <a:outerShdw blurRad="50800" dist="25400" dir="5400000" rotWithShape="0">
            <a:srgbClr val="000000">
              <a:alpha val="35000"/>
            </a:srgbClr>
          </a:outerShdw>
        </a:effectLst>
      </dsp:spPr>
      <dsp:style>
        <a:lnRef idx="3">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9164638" y="152399"/>
            <a:ext cx="2590006"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99231" y="153923"/>
            <a:ext cx="8766175"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9164638" y="2052960"/>
            <a:ext cx="2590006"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7F49D355-16BD-4E45-BD9A-5EA878CF7CBD}" type="datetimeFigureOut">
              <a:rPr lang="it-IT" smtClean="0"/>
              <a:t>20/03/2019</a:t>
            </a:fld>
            <a:endParaRPr lang="it-IT"/>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E7A41E1B-4F70-4964-A407-84C68BE8251C}" type="slidenum">
              <a:rPr lang="it-IT" smtClean="0"/>
              <a:t>‹N›</a:t>
            </a:fld>
            <a:endParaRPr lang="it-IT"/>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it-IT"/>
          </a:p>
        </p:txBody>
      </p:sp>
      <p:sp>
        <p:nvSpPr>
          <p:cNvPr id="13" name="Title 12"/>
          <p:cNvSpPr>
            <a:spLocks noGrp="1"/>
          </p:cNvSpPr>
          <p:nvPr>
            <p:ph type="title"/>
          </p:nvPr>
        </p:nvSpPr>
        <p:spPr>
          <a:xfrm>
            <a:off x="597694" y="2052960"/>
            <a:ext cx="8268097" cy="1828800"/>
          </a:xfrm>
        </p:spPr>
        <p:txBody>
          <a:bodyPr/>
          <a:lstStyle>
            <a:lvl1pPr algn="r">
              <a:defRPr sz="4200" spc="150" baseline="0"/>
            </a:lvl1pPr>
          </a:lstStyle>
          <a:p>
            <a:r>
              <a:rPr lang="it-IT"/>
              <a:t>Fare clic per modificare lo stile del titolo</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20/03/2019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a:off x="199231" y="147319"/>
            <a:ext cx="8766175"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164637" y="147319"/>
            <a:ext cx="2557123"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9363869" y="274639"/>
            <a:ext cx="2191544" cy="5851525"/>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597694" y="274639"/>
            <a:ext cx="7869634"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20/03/2019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E7A41E1B-4F70-4964-A407-84C68BE8251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20/03/2019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
        <p:nvSpPr>
          <p:cNvPr id="7" name="Title 6"/>
          <p:cNvSpPr>
            <a:spLocks noGrp="1"/>
          </p:cNvSpPr>
          <p:nvPr>
            <p:ph type="title"/>
          </p:nvPr>
        </p:nvSpPr>
        <p:spPr/>
        <p:txBody>
          <a:bodyPr/>
          <a:lstStyle/>
          <a:p>
            <a:r>
              <a:rPr lang="it-IT"/>
              <a:t>Fare clic per modificare lo stile del titolo</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9164638" y="152399"/>
            <a:ext cx="259000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99231" y="153923"/>
            <a:ext cx="8766175"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9363868" y="2892277"/>
            <a:ext cx="2091929"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9" name="Date Placeholder 8"/>
          <p:cNvSpPr>
            <a:spLocks noGrp="1"/>
          </p:cNvSpPr>
          <p:nvPr>
            <p:ph type="dt" sz="half" idx="10"/>
          </p:nvPr>
        </p:nvSpPr>
        <p:spPr/>
        <p:txBody>
          <a:bodyPr/>
          <a:lstStyle>
            <a:lvl1pPr>
              <a:defRPr>
                <a:solidFill>
                  <a:srgbClr val="FFFFFF"/>
                </a:solidFill>
              </a:defRPr>
            </a:lvl1pPr>
          </a:lstStyle>
          <a:p>
            <a:fld id="{7F49D355-16BD-4E45-BD9A-5EA878CF7CBD}" type="datetimeFigureOut">
              <a:rPr lang="it-IT" smtClean="0"/>
              <a:t>20/03/2019</a:t>
            </a:fld>
            <a:endParaRPr lang="it-IT"/>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E7A41E1B-4F70-4964-A407-84C68BE8251C}" type="slidenum">
              <a:rPr lang="it-IT" smtClean="0"/>
              <a:t>‹N›</a:t>
            </a:fld>
            <a:endParaRPr lang="it-IT"/>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it-IT"/>
          </a:p>
        </p:txBody>
      </p:sp>
      <p:sp>
        <p:nvSpPr>
          <p:cNvPr id="12" name="Title 11"/>
          <p:cNvSpPr>
            <a:spLocks noGrp="1"/>
          </p:cNvSpPr>
          <p:nvPr>
            <p:ph type="title"/>
          </p:nvPr>
        </p:nvSpPr>
        <p:spPr>
          <a:xfrm>
            <a:off x="498078" y="2892277"/>
            <a:ext cx="8268097" cy="1645920"/>
          </a:xfrm>
        </p:spPr>
        <p:txBody>
          <a:bodyPr/>
          <a:lstStyle>
            <a:lvl1pPr algn="r">
              <a:defRPr sz="4200" spc="150" baseline="0"/>
            </a:lvl1pPr>
          </a:lstStyle>
          <a:p>
            <a:r>
              <a:rPr lang="it-IT"/>
              <a:t>Fare clic per modificare lo stile del titolo</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97694" y="1719072"/>
            <a:ext cx="5279628"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076553" y="1719072"/>
            <a:ext cx="5279628"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7F49D355-16BD-4E45-BD9A-5EA878CF7CBD}" type="datetimeFigureOut">
              <a:rPr lang="it-IT" smtClean="0"/>
              <a:t>20/03/2019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
        <p:nvSpPr>
          <p:cNvPr id="8" name="Title 7"/>
          <p:cNvSpPr>
            <a:spLocks noGrp="1"/>
          </p:cNvSpPr>
          <p:nvPr>
            <p:ph type="title"/>
          </p:nvPr>
        </p:nvSpPr>
        <p:spPr/>
        <p:txBody>
          <a:bodyPr/>
          <a:lstStyle/>
          <a:p>
            <a:r>
              <a:rPr lang="it-IT"/>
              <a:t>Fare clic per modificare lo stile del titolo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97694" y="1722438"/>
            <a:ext cx="5281704"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597694" y="2438400"/>
            <a:ext cx="5281704"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072403" y="1722438"/>
            <a:ext cx="5283779"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6072403" y="2438400"/>
            <a:ext cx="5283779"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7F49D355-16BD-4E45-BD9A-5EA878CF7CBD}" type="datetimeFigureOut">
              <a:rPr lang="it-IT" smtClean="0"/>
              <a:t>20/03/2019</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7A41E1B-4F70-4964-A407-84C68BE8251C}" type="slidenum">
              <a:rPr lang="it-IT" smtClean="0"/>
              <a:t>‹N›</a:t>
            </a:fld>
            <a:endParaRPr lang="it-IT"/>
          </a:p>
        </p:txBody>
      </p:sp>
      <p:sp>
        <p:nvSpPr>
          <p:cNvPr id="10" name="Title 9"/>
          <p:cNvSpPr>
            <a:spLocks noGrp="1"/>
          </p:cNvSpPr>
          <p:nvPr>
            <p:ph type="title"/>
          </p:nvPr>
        </p:nvSpPr>
        <p:spPr/>
        <p:txBody>
          <a:bodyPr/>
          <a:lstStyle/>
          <a:p>
            <a:r>
              <a:rPr lang="it-IT"/>
              <a:t>Fare clic per modificare lo stile del titolo</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F49D355-16BD-4E45-BD9A-5EA878CF7CBD}" type="datetimeFigureOut">
              <a:rPr lang="it-IT" smtClean="0"/>
              <a:t>20/03/2019</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7A41E1B-4F70-4964-A407-84C68BE8251C}" type="slidenum">
              <a:rPr lang="it-IT" smtClean="0"/>
              <a:t>‹N›</a:t>
            </a:fld>
            <a:endParaRPr lang="it-IT"/>
          </a:p>
        </p:txBody>
      </p:sp>
      <p:sp>
        <p:nvSpPr>
          <p:cNvPr id="6" name="Title 5"/>
          <p:cNvSpPr>
            <a:spLocks noGrp="1"/>
          </p:cNvSpPr>
          <p:nvPr>
            <p:ph type="title"/>
          </p:nvPr>
        </p:nvSpPr>
        <p:spPr/>
        <p:txBody>
          <a:bodyPr/>
          <a:lstStyle/>
          <a:p>
            <a:r>
              <a:rPr lang="it-IT"/>
              <a:t>Fare clic per modificare lo stile del titolo</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ctangle 4"/>
          <p:cNvSpPr/>
          <p:nvPr/>
        </p:nvSpPr>
        <p:spPr>
          <a:xfrm>
            <a:off x="199231" y="150919"/>
            <a:ext cx="11545741"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7F49D355-16BD-4E45-BD9A-5EA878CF7CBD}" type="datetimeFigureOut">
              <a:rPr lang="it-IT" smtClean="0"/>
              <a:t>20/03/2019</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11953875"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164638" y="150876"/>
            <a:ext cx="2590006"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99231" y="152400"/>
            <a:ext cx="8766175"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796925" y="304801"/>
            <a:ext cx="767040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Text Placeholder 3"/>
          <p:cNvSpPr>
            <a:spLocks noGrp="1"/>
          </p:cNvSpPr>
          <p:nvPr>
            <p:ph type="body" sz="half" idx="2"/>
          </p:nvPr>
        </p:nvSpPr>
        <p:spPr>
          <a:xfrm>
            <a:off x="9359884" y="2130552"/>
            <a:ext cx="2187559"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t>20/03/2019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E7A41E1B-4F70-4964-A407-84C68BE8251C}" type="slidenum">
              <a:rPr lang="it-IT" smtClean="0"/>
              <a:t>‹N›</a:t>
            </a:fld>
            <a:endParaRPr lang="it-IT"/>
          </a:p>
        </p:txBody>
      </p:sp>
      <p:sp>
        <p:nvSpPr>
          <p:cNvPr id="11" name="Title 10"/>
          <p:cNvSpPr>
            <a:spLocks noGrp="1"/>
          </p:cNvSpPr>
          <p:nvPr>
            <p:ph type="title"/>
          </p:nvPr>
        </p:nvSpPr>
        <p:spPr>
          <a:xfrm>
            <a:off x="9359884" y="457200"/>
            <a:ext cx="2190576" cy="1673352"/>
          </a:xfrm>
        </p:spPr>
        <p:txBody>
          <a:bodyPr anchor="b"/>
          <a:lstStyle>
            <a:lvl1pPr algn="l">
              <a:defRPr sz="2000" spc="150" baseline="0"/>
            </a:lvl1pPr>
          </a:lstStyle>
          <a:p>
            <a:r>
              <a:rPr lang="it-IT"/>
              <a:t>Fare clic per modificare lo stile del titolo</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11953875"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9164638" y="150876"/>
            <a:ext cx="2590006"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99231" y="152400"/>
            <a:ext cx="8766175"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363869" y="2133600"/>
            <a:ext cx="2191544"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t>20/03/2019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
        <p:nvSpPr>
          <p:cNvPr id="10" name="Title 9"/>
          <p:cNvSpPr>
            <a:spLocks noGrp="1"/>
          </p:cNvSpPr>
          <p:nvPr>
            <p:ph type="title"/>
          </p:nvPr>
        </p:nvSpPr>
        <p:spPr>
          <a:xfrm>
            <a:off x="9363869" y="460248"/>
            <a:ext cx="2191544" cy="1673352"/>
          </a:xfrm>
        </p:spPr>
        <p:txBody>
          <a:bodyPr anchor="b"/>
          <a:lstStyle>
            <a:lvl1pPr algn="l">
              <a:defRPr sz="2000" spc="150" baseline="0">
                <a:solidFill>
                  <a:schemeClr val="tx2"/>
                </a:solidFill>
              </a:defRPr>
            </a:lvl1pPr>
          </a:lstStyle>
          <a:p>
            <a:r>
              <a:rPr lang="it-IT"/>
              <a:t>Fare clic per modificare lo stile del titolo</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99231" y="1634971"/>
            <a:ext cx="11545741"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99231" y="152401"/>
            <a:ext cx="11522530"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98078" y="355847"/>
            <a:ext cx="10956751" cy="1054394"/>
          </a:xfrm>
          <a:prstGeom prst="rect">
            <a:avLst/>
          </a:prstGeom>
        </p:spPr>
        <p:txBody>
          <a:bodyPr vert="horz" lIns="91440" tIns="45720" rIns="91440" bIns="45720" rtlCol="0" anchor="ctr">
            <a:noAutofit/>
          </a:bodyPr>
          <a:lstStyle/>
          <a:p>
            <a:r>
              <a:rPr lang="it-IT"/>
              <a:t>Fare clic per modificare lo stile del titolo</a:t>
            </a:r>
            <a:endParaRPr lang="en-US" dirty="0"/>
          </a:p>
        </p:txBody>
      </p:sp>
      <p:sp>
        <p:nvSpPr>
          <p:cNvPr id="3" name="Text Placeholder 2"/>
          <p:cNvSpPr>
            <a:spLocks noGrp="1"/>
          </p:cNvSpPr>
          <p:nvPr>
            <p:ph type="body" idx="1"/>
          </p:nvPr>
        </p:nvSpPr>
        <p:spPr>
          <a:xfrm>
            <a:off x="498078" y="1719071"/>
            <a:ext cx="10991568" cy="440740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484859" y="6356350"/>
            <a:ext cx="2789238" cy="274320"/>
          </a:xfrm>
          <a:prstGeom prst="rect">
            <a:avLst/>
          </a:prstGeom>
        </p:spPr>
        <p:txBody>
          <a:bodyPr vert="horz" lIns="91440" tIns="45720" rIns="91440" bIns="45720" rtlCol="0" anchor="ctr"/>
          <a:lstStyle>
            <a:lvl1pPr algn="l">
              <a:defRPr sz="1100">
                <a:solidFill>
                  <a:schemeClr val="tx2"/>
                </a:solidFill>
              </a:defRPr>
            </a:lvl1pPr>
          </a:lstStyle>
          <a:p>
            <a:fld id="{7F49D355-16BD-4E45-BD9A-5EA878CF7CBD}" type="datetimeFigureOut">
              <a:rPr lang="it-IT" smtClean="0"/>
              <a:t>20/03/2019</a:t>
            </a:fld>
            <a:endParaRPr lang="it-IT"/>
          </a:p>
        </p:txBody>
      </p:sp>
      <p:sp>
        <p:nvSpPr>
          <p:cNvPr id="5" name="Footer Placeholder 4"/>
          <p:cNvSpPr>
            <a:spLocks noGrp="1"/>
          </p:cNvSpPr>
          <p:nvPr>
            <p:ph type="ftr" sz="quarter" idx="3"/>
          </p:nvPr>
        </p:nvSpPr>
        <p:spPr>
          <a:xfrm>
            <a:off x="3984625" y="6356350"/>
            <a:ext cx="4383088" cy="274320"/>
          </a:xfrm>
          <a:prstGeom prst="rect">
            <a:avLst/>
          </a:prstGeom>
        </p:spPr>
        <p:txBody>
          <a:bodyPr vert="horz" lIns="91440" tIns="45720" rIns="91440" bIns="45720" rtlCol="0" anchor="ctr"/>
          <a:lstStyle>
            <a:lvl1pPr algn="ctr">
              <a:defRPr sz="1100">
                <a:solidFill>
                  <a:schemeClr val="tx2"/>
                </a:solidFill>
              </a:defRPr>
            </a:lvl1pPr>
          </a:lstStyle>
          <a:p>
            <a:endParaRPr lang="it-IT"/>
          </a:p>
        </p:txBody>
      </p:sp>
      <p:sp>
        <p:nvSpPr>
          <p:cNvPr id="6" name="Slide Number Placeholder 5"/>
          <p:cNvSpPr>
            <a:spLocks noGrp="1"/>
          </p:cNvSpPr>
          <p:nvPr>
            <p:ph type="sldNum" sz="quarter" idx="4"/>
          </p:nvPr>
        </p:nvSpPr>
        <p:spPr>
          <a:xfrm>
            <a:off x="10765128" y="6355080"/>
            <a:ext cx="762107"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E7A41E1B-4F70-4964-A407-84C68BE8251C}"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4477" r:id="rId1"/>
    <p:sldLayoutId id="2147484478" r:id="rId2"/>
    <p:sldLayoutId id="2147484479" r:id="rId3"/>
    <p:sldLayoutId id="2147484480" r:id="rId4"/>
    <p:sldLayoutId id="2147484481" r:id="rId5"/>
    <p:sldLayoutId id="2147484482" r:id="rId6"/>
    <p:sldLayoutId id="2147484483" r:id="rId7"/>
    <p:sldLayoutId id="2147484484" r:id="rId8"/>
    <p:sldLayoutId id="2147484485" r:id="rId9"/>
    <p:sldLayoutId id="2147484486" r:id="rId10"/>
    <p:sldLayoutId id="2147484487"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1.xml"/><Relationship Id="rId7" Type="http://schemas.openxmlformats.org/officeDocument/2006/relationships/image" Target="../media/image2.tmp"/><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 Target="slide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 Target="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 Target="slide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odello%20PFI%20esempio%202%20%20IIS%20Lancia.pdf" TargetMode="External"/><Relationship Id="rId2" Type="http://schemas.openxmlformats.org/officeDocument/2006/relationships/hyperlink" Target="Modello%20PFI%20esempio%201%20IIS%20Lancia.pdf" TargetMode="External"/><Relationship Id="rId1" Type="http://schemas.openxmlformats.org/officeDocument/2006/relationships/slideLayout" Target="../slideLayouts/slideLayout1.xml"/><Relationship Id="rId4" Type="http://schemas.openxmlformats.org/officeDocument/2006/relationships/slide" Target="slide2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9217297" y="188640"/>
            <a:ext cx="2376264" cy="1828800"/>
          </a:xfrm>
        </p:spPr>
        <p:txBody>
          <a:bodyPr/>
          <a:lstStyle/>
          <a:p>
            <a:pPr algn="l"/>
            <a:r>
              <a:rPr lang="it-IT" sz="2800" b="1" dirty="0">
                <a:latin typeface="Arial" panose="020B0604020202020204" pitchFamily="34" charset="0"/>
                <a:cs typeface="Arial" panose="020B0604020202020204" pitchFamily="34" charset="0"/>
              </a:rPr>
              <a:t>Il nuovo modello didattico</a:t>
            </a:r>
          </a:p>
        </p:txBody>
      </p:sp>
      <p:graphicFrame>
        <p:nvGraphicFramePr>
          <p:cNvPr id="7" name="Diagramma 6"/>
          <p:cNvGraphicFramePr/>
          <p:nvPr>
            <p:extLst/>
          </p:nvPr>
        </p:nvGraphicFramePr>
        <p:xfrm>
          <a:off x="576337" y="404664"/>
          <a:ext cx="8064896"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CasellaDiTesto 8"/>
          <p:cNvSpPr txBox="1"/>
          <p:nvPr/>
        </p:nvSpPr>
        <p:spPr>
          <a:xfrm>
            <a:off x="4752801" y="2204864"/>
            <a:ext cx="3024336" cy="400110"/>
          </a:xfrm>
          <a:prstGeom prst="rect">
            <a:avLst/>
          </a:prstGeom>
          <a:noFill/>
        </p:spPr>
        <p:txBody>
          <a:bodyPr wrap="square" rtlCol="0">
            <a:spAutoFit/>
          </a:bodyPr>
          <a:lstStyle/>
          <a:p>
            <a:r>
              <a:rPr lang="it-IT" b="1" dirty="0">
                <a:solidFill>
                  <a:schemeClr val="bg1"/>
                </a:solidFill>
                <a:latin typeface="Arial" panose="020B0604020202020204" pitchFamily="34" charset="0"/>
                <a:cs typeface="Arial" panose="020B0604020202020204" pitchFamily="34" charset="0"/>
              </a:rPr>
              <a:t>Personalizzazione</a:t>
            </a:r>
          </a:p>
        </p:txBody>
      </p:sp>
      <p:sp>
        <p:nvSpPr>
          <p:cNvPr id="10" name="CasellaDiTesto 9"/>
          <p:cNvSpPr txBox="1"/>
          <p:nvPr/>
        </p:nvSpPr>
        <p:spPr>
          <a:xfrm>
            <a:off x="4752801" y="3997513"/>
            <a:ext cx="3024336" cy="1015663"/>
          </a:xfrm>
          <a:prstGeom prst="rect">
            <a:avLst/>
          </a:prstGeom>
          <a:noFill/>
        </p:spPr>
        <p:txBody>
          <a:bodyPr wrap="square" rtlCol="0">
            <a:spAutoFit/>
          </a:bodyPr>
          <a:lstStyle/>
          <a:p>
            <a:r>
              <a:rPr lang="it-IT" b="1" dirty="0">
                <a:solidFill>
                  <a:schemeClr val="bg1"/>
                </a:solidFill>
                <a:latin typeface="Arial" panose="020B0604020202020204" pitchFamily="34" charset="0"/>
                <a:cs typeface="Arial" panose="020B0604020202020204" pitchFamily="34" charset="0"/>
              </a:rPr>
              <a:t>Progettazione</a:t>
            </a:r>
          </a:p>
          <a:p>
            <a:r>
              <a:rPr lang="it-IT" b="1" dirty="0">
                <a:solidFill>
                  <a:schemeClr val="bg1"/>
                </a:solidFill>
                <a:latin typeface="Arial" panose="020B0604020202020204" pitchFamily="34" charset="0"/>
                <a:cs typeface="Arial" panose="020B0604020202020204" pitchFamily="34" charset="0"/>
              </a:rPr>
              <a:t>integrata per competenze</a:t>
            </a:r>
          </a:p>
        </p:txBody>
      </p:sp>
      <p:pic>
        <p:nvPicPr>
          <p:cNvPr id="8" name="Immagine 7">
            <a:extLst>
              <a:ext uri="{FF2B5EF4-FFF2-40B4-BE49-F238E27FC236}">
                <a16:creationId xmlns:a16="http://schemas.microsoft.com/office/drawing/2014/main" id="{DB004E2F-1CB2-4EC4-A41B-ED701D94F79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144001" y="4383617"/>
            <a:ext cx="1101025" cy="917591"/>
          </a:xfrm>
          <a:prstGeom prst="rect">
            <a:avLst/>
          </a:prstGeom>
        </p:spPr>
      </p:pic>
      <p:pic>
        <p:nvPicPr>
          <p:cNvPr id="11" name="Immagine 10">
            <a:extLst>
              <a:ext uri="{FF2B5EF4-FFF2-40B4-BE49-F238E27FC236}">
                <a16:creationId xmlns:a16="http://schemas.microsoft.com/office/drawing/2014/main" id="{42E30E76-5666-48AD-BD78-03A01B1D045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144001" y="5805264"/>
            <a:ext cx="1567674" cy="936104"/>
          </a:xfrm>
          <a:prstGeom prst="rect">
            <a:avLst/>
          </a:prstGeom>
        </p:spPr>
      </p:pic>
      <p:sp>
        <p:nvSpPr>
          <p:cNvPr id="12" name="Sottotitolo 5">
            <a:extLst>
              <a:ext uri="{FF2B5EF4-FFF2-40B4-BE49-F238E27FC236}">
                <a16:creationId xmlns:a16="http://schemas.microsoft.com/office/drawing/2014/main" id="{664BABDA-2D0B-4979-ABCA-0354B0FC1240}"/>
              </a:ext>
            </a:extLst>
          </p:cNvPr>
          <p:cNvSpPr txBox="1">
            <a:spLocks/>
          </p:cNvSpPr>
          <p:nvPr/>
        </p:nvSpPr>
        <p:spPr>
          <a:xfrm>
            <a:off x="10647498" y="5344616"/>
            <a:ext cx="1567674" cy="1828800"/>
          </a:xfrm>
          <a:prstGeom prst="rect">
            <a:avLst/>
          </a:prstGeom>
        </p:spPr>
        <p:txBody>
          <a:bodyPr vert="horz" lIns="91440" tIns="45720" rIns="91440" bIns="45720" rtlCol="0" anchor="ctr">
            <a:normAutofit/>
          </a:bodyPr>
          <a:lstStyle>
            <a:lvl1pPr marL="0" indent="0" algn="l" defTabSz="914400" rtl="0" eaLnBrk="1" latinLnBrk="0" hangingPunct="1">
              <a:spcBef>
                <a:spcPct val="20000"/>
              </a:spcBef>
              <a:buClr>
                <a:schemeClr val="accent1"/>
              </a:buClr>
              <a:buFont typeface="Wingdings 2" pitchFamily="18" charset="2"/>
              <a:buNone/>
              <a:defRPr sz="1900" kern="1200" spc="150" baseline="0">
                <a:solidFill>
                  <a:srgbClr val="FFFFFF"/>
                </a:solidFill>
                <a:latin typeface="+mn-lt"/>
                <a:ea typeface="+mn-ea"/>
                <a:cs typeface="+mn-cs"/>
              </a:defRPr>
            </a:lvl1pPr>
            <a:lvl2pPr marL="457200" indent="0" algn="ctr" defTabSz="914400" rtl="0" eaLnBrk="1" latinLnBrk="0" hangingPunct="1">
              <a:spcBef>
                <a:spcPct val="20000"/>
              </a:spcBef>
              <a:buClr>
                <a:schemeClr val="accent2"/>
              </a:buClr>
              <a:buFont typeface="Wingdings" pitchFamily="2" charset="2"/>
              <a:buNone/>
              <a:defRPr sz="1800" kern="1200" spc="100" baseline="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Wingdings" pitchFamily="2" charset="2"/>
              <a:buNone/>
              <a:defRPr sz="1600" kern="1200" spc="100" baseline="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Wingdings" pitchFamily="2" charset="2"/>
              <a:buNone/>
              <a:defRPr sz="14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6"/>
              </a:buClr>
              <a:buFont typeface="Wingdings" pitchFamily="2" charset="2"/>
              <a:buNone/>
              <a:defRPr sz="1300" kern="1200" spc="1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Wingdings" pitchFamily="2" charset="2"/>
              <a:buNone/>
              <a:defRPr sz="12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Wingdings" pitchFamily="2" charset="2"/>
              <a:buNone/>
              <a:defRPr sz="12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Wingdings" pitchFamily="2" charset="2"/>
              <a:buNone/>
              <a:defRPr sz="12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5"/>
              </a:buClr>
              <a:buFont typeface="Wingdings" pitchFamily="2" charset="2"/>
              <a:buNone/>
              <a:defRPr sz="1200" kern="1200">
                <a:solidFill>
                  <a:schemeClr val="tx1">
                    <a:tint val="75000"/>
                  </a:schemeClr>
                </a:solidFill>
                <a:latin typeface="+mn-lt"/>
                <a:ea typeface="+mn-ea"/>
                <a:cs typeface="+mn-cs"/>
              </a:defRPr>
            </a:lvl9pPr>
          </a:lstStyle>
          <a:p>
            <a:r>
              <a:rPr lang="it-IT" sz="900" dirty="0">
                <a:latin typeface="Arial" panose="020B0604020202020204" pitchFamily="34" charset="0"/>
                <a:cs typeface="Arial" panose="020B0604020202020204" pitchFamily="34" charset="0"/>
              </a:rPr>
              <a:t>INDUSTRIA E ARTIGIANATO</a:t>
            </a:r>
          </a:p>
          <a:p>
            <a:r>
              <a:rPr lang="it-IT" sz="900" dirty="0">
                <a:latin typeface="Arial" panose="020B0604020202020204" pitchFamily="34" charset="0"/>
                <a:cs typeface="Arial" panose="020B0604020202020204" pitchFamily="34" charset="0"/>
              </a:rPr>
              <a:t>PER IL MADE</a:t>
            </a:r>
          </a:p>
          <a:p>
            <a:r>
              <a:rPr lang="it-IT" sz="900" dirty="0">
                <a:latin typeface="Arial" panose="020B0604020202020204" pitchFamily="34" charset="0"/>
                <a:cs typeface="Arial" panose="020B0604020202020204" pitchFamily="34" charset="0"/>
              </a:rPr>
              <a:t>IN ITALY</a:t>
            </a:r>
          </a:p>
        </p:txBody>
      </p:sp>
      <p:sp>
        <p:nvSpPr>
          <p:cNvPr id="13" name="Sottotitolo 5">
            <a:extLst>
              <a:ext uri="{FF2B5EF4-FFF2-40B4-BE49-F238E27FC236}">
                <a16:creationId xmlns:a16="http://schemas.microsoft.com/office/drawing/2014/main" id="{96FCBFA9-B65F-48A3-993A-1CE30BFA3A6F}"/>
              </a:ext>
            </a:extLst>
          </p:cNvPr>
          <p:cNvSpPr txBox="1">
            <a:spLocks/>
          </p:cNvSpPr>
          <p:nvPr/>
        </p:nvSpPr>
        <p:spPr>
          <a:xfrm>
            <a:off x="10225911" y="3933056"/>
            <a:ext cx="1567674" cy="1828800"/>
          </a:xfrm>
          <a:prstGeom prst="rect">
            <a:avLst/>
          </a:prstGeom>
        </p:spPr>
        <p:txBody>
          <a:bodyPr vert="horz" lIns="91440" tIns="45720" rIns="91440" bIns="45720" rtlCol="0" anchor="ctr">
            <a:normAutofit/>
          </a:bodyPr>
          <a:lstStyle>
            <a:lvl1pPr marL="0" indent="0" algn="l" defTabSz="914400" rtl="0" eaLnBrk="1" latinLnBrk="0" hangingPunct="1">
              <a:spcBef>
                <a:spcPct val="20000"/>
              </a:spcBef>
              <a:buClr>
                <a:schemeClr val="accent1"/>
              </a:buClr>
              <a:buFont typeface="Wingdings 2" pitchFamily="18" charset="2"/>
              <a:buNone/>
              <a:defRPr sz="1900" kern="1200" spc="150" baseline="0">
                <a:solidFill>
                  <a:srgbClr val="FFFFFF"/>
                </a:solidFill>
                <a:latin typeface="+mn-lt"/>
                <a:ea typeface="+mn-ea"/>
                <a:cs typeface="+mn-cs"/>
              </a:defRPr>
            </a:lvl1pPr>
            <a:lvl2pPr marL="457200" indent="0" algn="ctr" defTabSz="914400" rtl="0" eaLnBrk="1" latinLnBrk="0" hangingPunct="1">
              <a:spcBef>
                <a:spcPct val="20000"/>
              </a:spcBef>
              <a:buClr>
                <a:schemeClr val="accent2"/>
              </a:buClr>
              <a:buFont typeface="Wingdings" pitchFamily="2" charset="2"/>
              <a:buNone/>
              <a:defRPr sz="1800" kern="1200" spc="100" baseline="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Wingdings" pitchFamily="2" charset="2"/>
              <a:buNone/>
              <a:defRPr sz="1600" kern="1200" spc="100" baseline="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Wingdings" pitchFamily="2" charset="2"/>
              <a:buNone/>
              <a:defRPr sz="14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6"/>
              </a:buClr>
              <a:buFont typeface="Wingdings" pitchFamily="2" charset="2"/>
              <a:buNone/>
              <a:defRPr sz="1300" kern="1200" spc="1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Wingdings" pitchFamily="2" charset="2"/>
              <a:buNone/>
              <a:defRPr sz="12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Wingdings" pitchFamily="2" charset="2"/>
              <a:buNone/>
              <a:defRPr sz="12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Wingdings" pitchFamily="2" charset="2"/>
              <a:buNone/>
              <a:defRPr sz="12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5"/>
              </a:buClr>
              <a:buFont typeface="Wingdings" pitchFamily="2" charset="2"/>
              <a:buNone/>
              <a:defRPr sz="1200" kern="1200">
                <a:solidFill>
                  <a:schemeClr val="tx1">
                    <a:tint val="75000"/>
                  </a:schemeClr>
                </a:solidFill>
                <a:latin typeface="+mn-lt"/>
                <a:ea typeface="+mn-ea"/>
                <a:cs typeface="+mn-cs"/>
              </a:defRPr>
            </a:lvl9pPr>
          </a:lstStyle>
          <a:p>
            <a:r>
              <a:rPr lang="it-IT" sz="1000" dirty="0">
                <a:latin typeface="Arial" panose="020B0604020202020204" pitchFamily="34" charset="0"/>
                <a:cs typeface="Arial" panose="020B0604020202020204" pitchFamily="34" charset="0"/>
              </a:rPr>
              <a:t>PROGETTO FIBRA</a:t>
            </a:r>
          </a:p>
          <a:p>
            <a:r>
              <a:rPr lang="it-IT" sz="1000" dirty="0">
                <a:latin typeface="Arial" panose="020B0604020202020204" pitchFamily="34" charset="0"/>
                <a:cs typeface="Arial" panose="020B0604020202020204" pitchFamily="34" charset="0"/>
              </a:rPr>
              <a:t>NUOVA ISTRUZIONE PROFESSIONALE</a:t>
            </a:r>
          </a:p>
        </p:txBody>
      </p:sp>
    </p:spTree>
    <p:extLst>
      <p:ext uri="{BB962C8B-B14F-4D97-AF65-F5344CB8AC3E}">
        <p14:creationId xmlns:p14="http://schemas.microsoft.com/office/powerpoint/2010/main" val="537404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9217297" y="188640"/>
            <a:ext cx="2736578" cy="1828800"/>
          </a:xfrm>
        </p:spPr>
        <p:txBody>
          <a:bodyPr/>
          <a:lstStyle/>
          <a:p>
            <a:pPr algn="l"/>
            <a:r>
              <a:rPr lang="it-IT" sz="2400" b="1" dirty="0">
                <a:latin typeface="Arial" panose="020B0604020202020204" pitchFamily="34" charset="0"/>
                <a:cs typeface="Arial" panose="020B0604020202020204" pitchFamily="34" charset="0"/>
              </a:rPr>
              <a:t>Progetto formativo individuale</a:t>
            </a:r>
            <a:br>
              <a:rPr lang="it-IT" sz="2400" b="1" dirty="0">
                <a:latin typeface="Arial" panose="020B0604020202020204" pitchFamily="34" charset="0"/>
                <a:cs typeface="Arial" panose="020B0604020202020204" pitchFamily="34" charset="0"/>
              </a:rPr>
            </a:br>
            <a:endParaRPr lang="it-IT" sz="2400" b="1" dirty="0">
              <a:latin typeface="Arial" panose="020B0604020202020204" pitchFamily="34" charset="0"/>
              <a:cs typeface="Arial" panose="020B0604020202020204" pitchFamily="34" charset="0"/>
            </a:endParaRPr>
          </a:p>
        </p:txBody>
      </p:sp>
      <p:sp>
        <p:nvSpPr>
          <p:cNvPr id="28" name="Rettangolo arrotondato 27"/>
          <p:cNvSpPr/>
          <p:nvPr/>
        </p:nvSpPr>
        <p:spPr>
          <a:xfrm>
            <a:off x="648345" y="548680"/>
            <a:ext cx="2215751" cy="714273"/>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b="1" dirty="0">
                <a:solidFill>
                  <a:schemeClr val="tx1"/>
                </a:solidFill>
                <a:latin typeface="Arial" panose="020B0604020202020204" pitchFamily="34" charset="0"/>
                <a:cs typeface="Arial" panose="020B0604020202020204" pitchFamily="34" charset="0"/>
              </a:rPr>
              <a:t>PFI</a:t>
            </a:r>
            <a:endParaRPr lang="it-IT" altLang="it-IT" sz="1800" b="1" dirty="0">
              <a:solidFill>
                <a:schemeClr val="tx1"/>
              </a:solidFill>
              <a:latin typeface="Arial" panose="020B0604020202020204" pitchFamily="34" charset="0"/>
              <a:cs typeface="Arial" panose="020B0604020202020204" pitchFamily="34" charset="0"/>
            </a:endParaRPr>
          </a:p>
        </p:txBody>
      </p:sp>
      <p:sp>
        <p:nvSpPr>
          <p:cNvPr id="53" name="Rettangolo arrotondato 52"/>
          <p:cNvSpPr/>
          <p:nvPr/>
        </p:nvSpPr>
        <p:spPr>
          <a:xfrm>
            <a:off x="3661403" y="404664"/>
            <a:ext cx="5123846" cy="71427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Metodologie didattiche per l’apprendimento di tipo induttivo</a:t>
            </a:r>
          </a:p>
        </p:txBody>
      </p:sp>
      <p:sp>
        <p:nvSpPr>
          <p:cNvPr id="62" name="Sottotitolo 5">
            <a:extLst>
              <a:ext uri="{FF2B5EF4-FFF2-40B4-BE49-F238E27FC236}">
                <a16:creationId xmlns:a16="http://schemas.microsoft.com/office/drawing/2014/main" id="{8948CE1F-B418-4627-8067-066121451706}"/>
              </a:ext>
            </a:extLst>
          </p:cNvPr>
          <p:cNvSpPr>
            <a:spLocks noGrp="1"/>
          </p:cNvSpPr>
          <p:nvPr>
            <p:ph type="subTitle" idx="1"/>
          </p:nvPr>
        </p:nvSpPr>
        <p:spPr>
          <a:xfrm>
            <a:off x="9217297" y="2248272"/>
            <a:ext cx="2590006" cy="1828800"/>
          </a:xfrm>
        </p:spPr>
        <p:txBody>
          <a:bodyPr/>
          <a:lstStyle/>
          <a:p>
            <a:r>
              <a:rPr lang="it-IT" dirty="0">
                <a:latin typeface="Arial" panose="020B0604020202020204" pitchFamily="34" charset="0"/>
                <a:cs typeface="Arial" panose="020B0604020202020204" pitchFamily="34" charset="0"/>
              </a:rPr>
              <a:t>Indicazioni metodologiche per la personalizzazione</a:t>
            </a:r>
          </a:p>
        </p:txBody>
      </p:sp>
      <p:sp>
        <p:nvSpPr>
          <p:cNvPr id="15" name="Rettangolo arrotondato 52">
            <a:extLst>
              <a:ext uri="{FF2B5EF4-FFF2-40B4-BE49-F238E27FC236}">
                <a16:creationId xmlns:a16="http://schemas.microsoft.com/office/drawing/2014/main" id="{57BB3BBA-8ED8-49C3-B0A6-3B07330FD84D}"/>
              </a:ext>
            </a:extLst>
          </p:cNvPr>
          <p:cNvSpPr/>
          <p:nvPr/>
        </p:nvSpPr>
        <p:spPr>
          <a:xfrm flipH="1">
            <a:off x="3672681" y="1268760"/>
            <a:ext cx="5112568" cy="71427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Esperienze laboratoriali e in contesti operativi</a:t>
            </a:r>
          </a:p>
        </p:txBody>
      </p:sp>
      <p:sp>
        <p:nvSpPr>
          <p:cNvPr id="17" name="Rettangolo arrotondato 52">
            <a:extLst>
              <a:ext uri="{FF2B5EF4-FFF2-40B4-BE49-F238E27FC236}">
                <a16:creationId xmlns:a16="http://schemas.microsoft.com/office/drawing/2014/main" id="{E7B11DAE-FFB3-452C-AD34-BB041F29B6AB}"/>
              </a:ext>
            </a:extLst>
          </p:cNvPr>
          <p:cNvSpPr/>
          <p:nvPr/>
        </p:nvSpPr>
        <p:spPr>
          <a:xfrm>
            <a:off x="3673941" y="2132856"/>
            <a:ext cx="5112568" cy="797895"/>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Analisi e soluzione dei problemi relativi alle attività economiche di riferimento</a:t>
            </a:r>
          </a:p>
        </p:txBody>
      </p:sp>
      <p:sp>
        <p:nvSpPr>
          <p:cNvPr id="18" name="Rettangolo arrotondato 52">
            <a:extLst>
              <a:ext uri="{FF2B5EF4-FFF2-40B4-BE49-F238E27FC236}">
                <a16:creationId xmlns:a16="http://schemas.microsoft.com/office/drawing/2014/main" id="{22EF5964-55A0-4B8A-8896-A633517C9C9A}"/>
              </a:ext>
            </a:extLst>
          </p:cNvPr>
          <p:cNvSpPr/>
          <p:nvPr/>
        </p:nvSpPr>
        <p:spPr>
          <a:xfrm flipH="1">
            <a:off x="3672681" y="3071863"/>
            <a:ext cx="5112568" cy="71427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Lavoro cooperativo per progetti</a:t>
            </a:r>
          </a:p>
        </p:txBody>
      </p:sp>
      <p:sp>
        <p:nvSpPr>
          <p:cNvPr id="19" name="Rettangolo arrotondato 52">
            <a:extLst>
              <a:ext uri="{FF2B5EF4-FFF2-40B4-BE49-F238E27FC236}">
                <a16:creationId xmlns:a16="http://schemas.microsoft.com/office/drawing/2014/main" id="{6ADCD237-5C26-4AA6-91A8-FB2A50A79C8F}"/>
              </a:ext>
            </a:extLst>
          </p:cNvPr>
          <p:cNvSpPr/>
          <p:nvPr/>
        </p:nvSpPr>
        <p:spPr>
          <a:xfrm flipH="1">
            <a:off x="3672681" y="3943218"/>
            <a:ext cx="5112568" cy="71427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Gestione di processi in contesti organizzati</a:t>
            </a:r>
          </a:p>
        </p:txBody>
      </p:sp>
      <p:sp>
        <p:nvSpPr>
          <p:cNvPr id="22" name="Rettangolo arrotondato 52">
            <a:extLst>
              <a:ext uri="{FF2B5EF4-FFF2-40B4-BE49-F238E27FC236}">
                <a16:creationId xmlns:a16="http://schemas.microsoft.com/office/drawing/2014/main" id="{E1721943-3CBB-429E-A6BB-290476A6A379}"/>
              </a:ext>
            </a:extLst>
          </p:cNvPr>
          <p:cNvSpPr/>
          <p:nvPr/>
        </p:nvSpPr>
        <p:spPr>
          <a:xfrm flipH="1">
            <a:off x="3661403" y="4801183"/>
            <a:ext cx="5112568" cy="71427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Possibilità di attivare percorsi di alternanza scuola-lavoro già dalla seconda classe del biennio</a:t>
            </a:r>
          </a:p>
        </p:txBody>
      </p:sp>
      <p:sp>
        <p:nvSpPr>
          <p:cNvPr id="23" name="Rettangolo arrotondato 52">
            <a:extLst>
              <a:ext uri="{FF2B5EF4-FFF2-40B4-BE49-F238E27FC236}">
                <a16:creationId xmlns:a16="http://schemas.microsoft.com/office/drawing/2014/main" id="{79777930-E9A1-45F3-B290-77037F65F4F0}"/>
              </a:ext>
            </a:extLst>
          </p:cNvPr>
          <p:cNvSpPr/>
          <p:nvPr/>
        </p:nvSpPr>
        <p:spPr>
          <a:xfrm flipH="1">
            <a:off x="3642629" y="5645758"/>
            <a:ext cx="5112568" cy="71427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Possibilità di attivare percorsi di apprendistato ai sensi dell’art. 43 del </a:t>
            </a:r>
            <a:r>
              <a:rPr lang="it-IT" altLang="it-IT" sz="1600" dirty="0" err="1">
                <a:solidFill>
                  <a:schemeClr val="tx1"/>
                </a:solidFill>
                <a:latin typeface="Arial" panose="020B0604020202020204" pitchFamily="34" charset="0"/>
                <a:cs typeface="Arial" panose="020B0604020202020204" pitchFamily="34" charset="0"/>
              </a:rPr>
              <a:t>D.Lgs.</a:t>
            </a:r>
            <a:r>
              <a:rPr lang="it-IT" altLang="it-IT" sz="1600" dirty="0">
                <a:solidFill>
                  <a:schemeClr val="tx1"/>
                </a:solidFill>
                <a:latin typeface="Arial" panose="020B0604020202020204" pitchFamily="34" charset="0"/>
                <a:cs typeface="Arial" panose="020B0604020202020204" pitchFamily="34" charset="0"/>
              </a:rPr>
              <a:t> 15 giugno 2015, n. 81</a:t>
            </a:r>
          </a:p>
        </p:txBody>
      </p:sp>
      <p:sp>
        <p:nvSpPr>
          <p:cNvPr id="33" name="Rettangolo arrotondato 7">
            <a:extLst>
              <a:ext uri="{FF2B5EF4-FFF2-40B4-BE49-F238E27FC236}">
                <a16:creationId xmlns:a16="http://schemas.microsoft.com/office/drawing/2014/main" id="{942CDDC6-7148-40B2-9ACA-EE26BE20F747}"/>
              </a:ext>
            </a:extLst>
          </p:cNvPr>
          <p:cNvSpPr/>
          <p:nvPr/>
        </p:nvSpPr>
        <p:spPr>
          <a:xfrm>
            <a:off x="380122" y="2276872"/>
            <a:ext cx="2644487" cy="2481373"/>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sz="1600" dirty="0">
                <a:solidFill>
                  <a:schemeClr val="tx1"/>
                </a:solidFill>
                <a:latin typeface="Arial" panose="020B0604020202020204" pitchFamily="34" charset="0"/>
                <a:cs typeface="Arial" panose="020B0604020202020204" pitchFamily="34" charset="0"/>
              </a:rPr>
              <a:t>necessità di personalizzare gli apprendimenti al fine di corrispondere efficacemente alle esigenze dei propri allievi, nel rispetto degli stili e dei ritmi di apprendimento di ciascuno</a:t>
            </a:r>
            <a:endParaRPr lang="it-IT" altLang="it-IT" sz="1600" dirty="0">
              <a:solidFill>
                <a:schemeClr val="tx1"/>
              </a:solidFill>
              <a:latin typeface="Arial" panose="020B0604020202020204" pitchFamily="34" charset="0"/>
              <a:cs typeface="Arial" panose="020B0604020202020204" pitchFamily="34" charset="0"/>
            </a:endParaRPr>
          </a:p>
        </p:txBody>
      </p:sp>
      <p:cxnSp>
        <p:nvCxnSpPr>
          <p:cNvPr id="34" name="Connettore 2 33">
            <a:extLst>
              <a:ext uri="{FF2B5EF4-FFF2-40B4-BE49-F238E27FC236}">
                <a16:creationId xmlns:a16="http://schemas.microsoft.com/office/drawing/2014/main" id="{C140247E-725C-4DBE-A215-635510547950}"/>
              </a:ext>
            </a:extLst>
          </p:cNvPr>
          <p:cNvCxnSpPr>
            <a:cxnSpLocks/>
          </p:cNvCxnSpPr>
          <p:nvPr/>
        </p:nvCxnSpPr>
        <p:spPr>
          <a:xfrm>
            <a:off x="1756221" y="1262953"/>
            <a:ext cx="0" cy="10139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Freccia destra con strisce 34">
            <a:extLst>
              <a:ext uri="{FF2B5EF4-FFF2-40B4-BE49-F238E27FC236}">
                <a16:creationId xmlns:a16="http://schemas.microsoft.com/office/drawing/2014/main" id="{9F87F63E-F029-4074-983C-B4DAE379F27B}"/>
              </a:ext>
            </a:extLst>
          </p:cNvPr>
          <p:cNvSpPr/>
          <p:nvPr/>
        </p:nvSpPr>
        <p:spPr>
          <a:xfrm>
            <a:off x="3123465" y="3118513"/>
            <a:ext cx="358544" cy="696045"/>
          </a:xfrm>
          <a:prstGeom prst="stripedRightArrow">
            <a:avLst/>
          </a:prstGeom>
          <a:solidFill>
            <a:schemeClr val="accent1">
              <a:lumMod val="60000"/>
              <a:lumOff val="40000"/>
              <a:alpha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707249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9217297" y="188640"/>
            <a:ext cx="2736578" cy="1828800"/>
          </a:xfrm>
        </p:spPr>
        <p:txBody>
          <a:bodyPr/>
          <a:lstStyle/>
          <a:p>
            <a:pPr algn="l"/>
            <a:r>
              <a:rPr lang="it-IT" sz="2400" b="1" dirty="0">
                <a:latin typeface="Arial" panose="020B0604020202020204" pitchFamily="34" charset="0"/>
                <a:cs typeface="Arial" panose="020B0604020202020204" pitchFamily="34" charset="0"/>
              </a:rPr>
              <a:t>Progetto formativo individuale</a:t>
            </a:r>
            <a:br>
              <a:rPr lang="it-IT" sz="2400" b="1" dirty="0">
                <a:latin typeface="Arial" panose="020B0604020202020204" pitchFamily="34" charset="0"/>
                <a:cs typeface="Arial" panose="020B0604020202020204" pitchFamily="34" charset="0"/>
              </a:rPr>
            </a:br>
            <a:endParaRPr lang="it-IT" sz="2400" b="1" dirty="0">
              <a:latin typeface="Arial" panose="020B0604020202020204" pitchFamily="34" charset="0"/>
              <a:cs typeface="Arial" panose="020B0604020202020204" pitchFamily="34" charset="0"/>
            </a:endParaRPr>
          </a:p>
        </p:txBody>
      </p:sp>
      <p:sp>
        <p:nvSpPr>
          <p:cNvPr id="28" name="Rettangolo arrotondato 27"/>
          <p:cNvSpPr/>
          <p:nvPr/>
        </p:nvSpPr>
        <p:spPr>
          <a:xfrm>
            <a:off x="648345" y="548680"/>
            <a:ext cx="2215751" cy="714273"/>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b="1" dirty="0">
                <a:solidFill>
                  <a:schemeClr val="tx1"/>
                </a:solidFill>
                <a:latin typeface="Arial" panose="020B0604020202020204" pitchFamily="34" charset="0"/>
                <a:cs typeface="Arial" panose="020B0604020202020204" pitchFamily="34" charset="0"/>
              </a:rPr>
              <a:t>PFI</a:t>
            </a:r>
            <a:endParaRPr lang="it-IT" altLang="it-IT" sz="1800" b="1" dirty="0">
              <a:solidFill>
                <a:schemeClr val="tx1"/>
              </a:solidFill>
              <a:latin typeface="Arial" panose="020B0604020202020204" pitchFamily="34" charset="0"/>
              <a:cs typeface="Arial" panose="020B0604020202020204" pitchFamily="34" charset="0"/>
            </a:endParaRPr>
          </a:p>
        </p:txBody>
      </p:sp>
      <p:sp>
        <p:nvSpPr>
          <p:cNvPr id="53" name="Rettangolo arrotondato 52"/>
          <p:cNvSpPr/>
          <p:nvPr/>
        </p:nvSpPr>
        <p:spPr>
          <a:xfrm>
            <a:off x="3661403" y="404664"/>
            <a:ext cx="5123846" cy="71427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Articolare le classi in livelli di apprendimento</a:t>
            </a:r>
          </a:p>
        </p:txBody>
      </p:sp>
      <p:sp>
        <p:nvSpPr>
          <p:cNvPr id="62" name="Sottotitolo 5">
            <a:extLst>
              <a:ext uri="{FF2B5EF4-FFF2-40B4-BE49-F238E27FC236}">
                <a16:creationId xmlns:a16="http://schemas.microsoft.com/office/drawing/2014/main" id="{8948CE1F-B418-4627-8067-066121451706}"/>
              </a:ext>
            </a:extLst>
          </p:cNvPr>
          <p:cNvSpPr>
            <a:spLocks noGrp="1"/>
          </p:cNvSpPr>
          <p:nvPr>
            <p:ph type="subTitle" idx="1"/>
          </p:nvPr>
        </p:nvSpPr>
        <p:spPr>
          <a:xfrm>
            <a:off x="9217297" y="2248272"/>
            <a:ext cx="2590006" cy="1828800"/>
          </a:xfrm>
        </p:spPr>
        <p:txBody>
          <a:bodyPr/>
          <a:lstStyle/>
          <a:p>
            <a:r>
              <a:rPr lang="it-IT" dirty="0">
                <a:latin typeface="Arial" panose="020B0604020202020204" pitchFamily="34" charset="0"/>
                <a:cs typeface="Arial" panose="020B0604020202020204" pitchFamily="34" charset="0"/>
              </a:rPr>
              <a:t>Indicazioni organizzative per la personalizzazione</a:t>
            </a:r>
          </a:p>
        </p:txBody>
      </p:sp>
      <p:sp>
        <p:nvSpPr>
          <p:cNvPr id="15" name="Rettangolo arrotondato 52">
            <a:extLst>
              <a:ext uri="{FF2B5EF4-FFF2-40B4-BE49-F238E27FC236}">
                <a16:creationId xmlns:a16="http://schemas.microsoft.com/office/drawing/2014/main" id="{57BB3BBA-8ED8-49C3-B0A6-3B07330FD84D}"/>
              </a:ext>
            </a:extLst>
          </p:cNvPr>
          <p:cNvSpPr/>
          <p:nvPr/>
        </p:nvSpPr>
        <p:spPr>
          <a:xfrm flipH="1">
            <a:off x="3672681" y="1268760"/>
            <a:ext cx="5112568" cy="71427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latin typeface="Arial" panose="020B0604020202020204" pitchFamily="34" charset="0"/>
                <a:cs typeface="Arial" panose="020B0604020202020204" pitchFamily="34" charset="0"/>
              </a:rPr>
              <a:t>Rimodulazione dei quadri orari, anche con riferimento a periodi didattici di durata inferiore ad un anno</a:t>
            </a:r>
          </a:p>
        </p:txBody>
      </p:sp>
      <p:sp>
        <p:nvSpPr>
          <p:cNvPr id="17" name="Rettangolo arrotondato 52">
            <a:extLst>
              <a:ext uri="{FF2B5EF4-FFF2-40B4-BE49-F238E27FC236}">
                <a16:creationId xmlns:a16="http://schemas.microsoft.com/office/drawing/2014/main" id="{E7B11DAE-FFB3-452C-AD34-BB041F29B6AB}"/>
              </a:ext>
            </a:extLst>
          </p:cNvPr>
          <p:cNvSpPr/>
          <p:nvPr/>
        </p:nvSpPr>
        <p:spPr>
          <a:xfrm>
            <a:off x="3673941" y="2132856"/>
            <a:ext cx="5112568" cy="797895"/>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latin typeface="Arial" panose="020B0604020202020204" pitchFamily="34" charset="0"/>
                <a:cs typeface="Arial" panose="020B0604020202020204" pitchFamily="34" charset="0"/>
              </a:rPr>
              <a:t>Adozione di moduli orari di durata inferiore a 60’</a:t>
            </a:r>
          </a:p>
        </p:txBody>
      </p:sp>
      <p:sp>
        <p:nvSpPr>
          <p:cNvPr id="18" name="Rettangolo arrotondato 52">
            <a:extLst>
              <a:ext uri="{FF2B5EF4-FFF2-40B4-BE49-F238E27FC236}">
                <a16:creationId xmlns:a16="http://schemas.microsoft.com/office/drawing/2014/main" id="{22EF5964-55A0-4B8A-8896-A633517C9C9A}"/>
              </a:ext>
            </a:extLst>
          </p:cNvPr>
          <p:cNvSpPr/>
          <p:nvPr/>
        </p:nvSpPr>
        <p:spPr>
          <a:xfrm flipH="1">
            <a:off x="3672681" y="3071863"/>
            <a:ext cx="5112568" cy="71427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latin typeface="Arial" panose="020B0604020202020204" pitchFamily="34" charset="0"/>
                <a:cs typeface="Arial" panose="020B0604020202020204" pitchFamily="34" charset="0"/>
              </a:rPr>
              <a:t>Suddivisione delle classi in gruppi, anche con l’impiego delle compresenze su ore dell’area comune e dell’organico di potenziamento</a:t>
            </a:r>
          </a:p>
        </p:txBody>
      </p:sp>
      <p:sp>
        <p:nvSpPr>
          <p:cNvPr id="19" name="Rettangolo arrotondato 52">
            <a:extLst>
              <a:ext uri="{FF2B5EF4-FFF2-40B4-BE49-F238E27FC236}">
                <a16:creationId xmlns:a16="http://schemas.microsoft.com/office/drawing/2014/main" id="{6ADCD237-5C26-4AA6-91A8-FB2A50A79C8F}"/>
              </a:ext>
            </a:extLst>
          </p:cNvPr>
          <p:cNvSpPr/>
          <p:nvPr/>
        </p:nvSpPr>
        <p:spPr>
          <a:xfrm flipH="1">
            <a:off x="3672681" y="3943218"/>
            <a:ext cx="5112568" cy="71427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latin typeface="Arial" panose="020B0604020202020204" pitchFamily="34" charset="0"/>
                <a:cs typeface="Arial" panose="020B0604020202020204" pitchFamily="34" charset="0"/>
              </a:rPr>
              <a:t>Project work multidisciplinare</a:t>
            </a:r>
          </a:p>
        </p:txBody>
      </p:sp>
      <p:sp>
        <p:nvSpPr>
          <p:cNvPr id="21" name="Rettangolo arrotondato 7">
            <a:extLst>
              <a:ext uri="{FF2B5EF4-FFF2-40B4-BE49-F238E27FC236}">
                <a16:creationId xmlns:a16="http://schemas.microsoft.com/office/drawing/2014/main" id="{372D2804-3A1C-4547-8209-7A3531B945F4}"/>
              </a:ext>
            </a:extLst>
          </p:cNvPr>
          <p:cNvSpPr/>
          <p:nvPr/>
        </p:nvSpPr>
        <p:spPr>
          <a:xfrm>
            <a:off x="380122" y="2276872"/>
            <a:ext cx="2644487" cy="2481373"/>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sz="1600" dirty="0">
                <a:solidFill>
                  <a:schemeClr val="tx1"/>
                </a:solidFill>
                <a:latin typeface="Arial" panose="020B0604020202020204" pitchFamily="34" charset="0"/>
                <a:cs typeface="Arial" panose="020B0604020202020204" pitchFamily="34" charset="0"/>
              </a:rPr>
              <a:t>necessità di personalizzare gli apprendimenti al fine di corrispondere efficacemente alle esigenze dei propri allievi, nel rispetto degli stili e dei ritmi di apprendimento di ciascuno</a:t>
            </a:r>
            <a:endParaRPr lang="it-IT" altLang="it-IT" sz="1600" dirty="0">
              <a:solidFill>
                <a:schemeClr val="tx1"/>
              </a:solidFill>
              <a:latin typeface="Arial" panose="020B0604020202020204" pitchFamily="34" charset="0"/>
              <a:cs typeface="Arial" panose="020B0604020202020204" pitchFamily="34" charset="0"/>
            </a:endParaRPr>
          </a:p>
        </p:txBody>
      </p:sp>
      <p:sp>
        <p:nvSpPr>
          <p:cNvPr id="22" name="Rettangolo arrotondato 52">
            <a:extLst>
              <a:ext uri="{FF2B5EF4-FFF2-40B4-BE49-F238E27FC236}">
                <a16:creationId xmlns:a16="http://schemas.microsoft.com/office/drawing/2014/main" id="{E1721943-3CBB-429E-A6BB-290476A6A379}"/>
              </a:ext>
            </a:extLst>
          </p:cNvPr>
          <p:cNvSpPr/>
          <p:nvPr/>
        </p:nvSpPr>
        <p:spPr>
          <a:xfrm flipH="1">
            <a:off x="3661403" y="4801183"/>
            <a:ext cx="5112568" cy="71427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latin typeface="Arial" panose="020B0604020202020204" pitchFamily="34" charset="0"/>
                <a:cs typeface="Arial" panose="020B0604020202020204" pitchFamily="34" charset="0"/>
              </a:rPr>
              <a:t>Lavoro a classi aperte, sia orizzontale che verticale, o in altri percorsi</a:t>
            </a:r>
          </a:p>
        </p:txBody>
      </p:sp>
      <p:sp>
        <p:nvSpPr>
          <p:cNvPr id="23" name="Rettangolo arrotondato 52">
            <a:extLst>
              <a:ext uri="{FF2B5EF4-FFF2-40B4-BE49-F238E27FC236}">
                <a16:creationId xmlns:a16="http://schemas.microsoft.com/office/drawing/2014/main" id="{79777930-E9A1-45F3-B290-77037F65F4F0}"/>
              </a:ext>
            </a:extLst>
          </p:cNvPr>
          <p:cNvSpPr/>
          <p:nvPr/>
        </p:nvSpPr>
        <p:spPr>
          <a:xfrm flipH="1">
            <a:off x="3642629" y="5645758"/>
            <a:ext cx="5112568" cy="71427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Alternanza scuola-lavoro in house e in azienda</a:t>
            </a:r>
          </a:p>
        </p:txBody>
      </p:sp>
      <p:cxnSp>
        <p:nvCxnSpPr>
          <p:cNvPr id="7" name="Connettore 2 6">
            <a:extLst>
              <a:ext uri="{FF2B5EF4-FFF2-40B4-BE49-F238E27FC236}">
                <a16:creationId xmlns:a16="http://schemas.microsoft.com/office/drawing/2014/main" id="{5FF161B7-80BF-4E06-BEA2-632A6CEDB62F}"/>
              </a:ext>
            </a:extLst>
          </p:cNvPr>
          <p:cNvCxnSpPr>
            <a:cxnSpLocks/>
            <a:stCxn id="28" idx="2"/>
          </p:cNvCxnSpPr>
          <p:nvPr/>
        </p:nvCxnSpPr>
        <p:spPr>
          <a:xfrm>
            <a:off x="1756221" y="1262953"/>
            <a:ext cx="0" cy="10139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Freccia destra con strisce 28">
            <a:extLst>
              <a:ext uri="{FF2B5EF4-FFF2-40B4-BE49-F238E27FC236}">
                <a16:creationId xmlns:a16="http://schemas.microsoft.com/office/drawing/2014/main" id="{68FB742A-7762-4261-B347-BB23C9F0D507}"/>
              </a:ext>
            </a:extLst>
          </p:cNvPr>
          <p:cNvSpPr/>
          <p:nvPr/>
        </p:nvSpPr>
        <p:spPr>
          <a:xfrm>
            <a:off x="3123465" y="3118513"/>
            <a:ext cx="358544" cy="696045"/>
          </a:xfrm>
          <a:prstGeom prst="stripedRightArrow">
            <a:avLst/>
          </a:prstGeom>
          <a:solidFill>
            <a:schemeClr val="accent1">
              <a:lumMod val="60000"/>
              <a:lumOff val="40000"/>
              <a:alpha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2202444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9217297" y="188640"/>
            <a:ext cx="2736578" cy="1828800"/>
          </a:xfrm>
        </p:spPr>
        <p:txBody>
          <a:bodyPr/>
          <a:lstStyle/>
          <a:p>
            <a:pPr algn="l"/>
            <a:r>
              <a:rPr lang="it-IT" sz="2400" b="1" dirty="0">
                <a:latin typeface="Arial" panose="020B0604020202020204" pitchFamily="34" charset="0"/>
                <a:cs typeface="Arial" panose="020B0604020202020204" pitchFamily="34" charset="0"/>
              </a:rPr>
              <a:t>Progetto formativo individuale</a:t>
            </a:r>
            <a:br>
              <a:rPr lang="it-IT" sz="2400" b="1" dirty="0">
                <a:latin typeface="Arial" panose="020B0604020202020204" pitchFamily="34" charset="0"/>
                <a:cs typeface="Arial" panose="020B0604020202020204" pitchFamily="34" charset="0"/>
              </a:rPr>
            </a:br>
            <a:endParaRPr lang="it-IT" sz="2400" b="1" dirty="0">
              <a:latin typeface="Arial" panose="020B0604020202020204" pitchFamily="34" charset="0"/>
              <a:cs typeface="Arial" panose="020B0604020202020204" pitchFamily="34" charset="0"/>
            </a:endParaRPr>
          </a:p>
        </p:txBody>
      </p:sp>
      <p:sp>
        <p:nvSpPr>
          <p:cNvPr id="28" name="Rettangolo arrotondato 27"/>
          <p:cNvSpPr/>
          <p:nvPr/>
        </p:nvSpPr>
        <p:spPr>
          <a:xfrm>
            <a:off x="648345" y="548680"/>
            <a:ext cx="2215751" cy="714273"/>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b="1" dirty="0">
                <a:solidFill>
                  <a:schemeClr val="tx1"/>
                </a:solidFill>
                <a:latin typeface="Arial" panose="020B0604020202020204" pitchFamily="34" charset="0"/>
                <a:cs typeface="Arial" panose="020B0604020202020204" pitchFamily="34" charset="0"/>
              </a:rPr>
              <a:t>TUTOR</a:t>
            </a:r>
            <a:endParaRPr lang="it-IT" altLang="it-IT" sz="1800" b="1" dirty="0">
              <a:solidFill>
                <a:schemeClr val="tx1"/>
              </a:solidFill>
              <a:latin typeface="Arial" panose="020B0604020202020204" pitchFamily="34" charset="0"/>
              <a:cs typeface="Arial" panose="020B0604020202020204" pitchFamily="34" charset="0"/>
            </a:endParaRPr>
          </a:p>
        </p:txBody>
      </p:sp>
      <p:sp>
        <p:nvSpPr>
          <p:cNvPr id="53" name="Rettangolo arrotondato 52"/>
          <p:cNvSpPr/>
          <p:nvPr/>
        </p:nvSpPr>
        <p:spPr>
          <a:xfrm>
            <a:off x="3661403" y="404664"/>
            <a:ext cx="5123846" cy="71427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Accoglie e accompagna lo studente durante il percorso scolastico</a:t>
            </a:r>
          </a:p>
        </p:txBody>
      </p:sp>
      <p:sp>
        <p:nvSpPr>
          <p:cNvPr id="62" name="Sottotitolo 5">
            <a:extLst>
              <a:ext uri="{FF2B5EF4-FFF2-40B4-BE49-F238E27FC236}">
                <a16:creationId xmlns:a16="http://schemas.microsoft.com/office/drawing/2014/main" id="{8948CE1F-B418-4627-8067-066121451706}"/>
              </a:ext>
            </a:extLst>
          </p:cNvPr>
          <p:cNvSpPr>
            <a:spLocks noGrp="1"/>
          </p:cNvSpPr>
          <p:nvPr>
            <p:ph type="subTitle" idx="1"/>
          </p:nvPr>
        </p:nvSpPr>
        <p:spPr>
          <a:xfrm>
            <a:off x="9217297" y="2248272"/>
            <a:ext cx="2590006" cy="1828800"/>
          </a:xfrm>
        </p:spPr>
        <p:txBody>
          <a:bodyPr/>
          <a:lstStyle/>
          <a:p>
            <a:r>
              <a:rPr lang="it-IT" dirty="0">
                <a:latin typeface="Arial" panose="020B0604020202020204" pitchFamily="34" charset="0"/>
                <a:cs typeface="Arial" panose="020B0604020202020204" pitchFamily="34" charset="0"/>
              </a:rPr>
              <a:t>Il ruolo del tutor</a:t>
            </a:r>
          </a:p>
        </p:txBody>
      </p:sp>
      <p:sp>
        <p:nvSpPr>
          <p:cNvPr id="15" name="Rettangolo arrotondato 52">
            <a:extLst>
              <a:ext uri="{FF2B5EF4-FFF2-40B4-BE49-F238E27FC236}">
                <a16:creationId xmlns:a16="http://schemas.microsoft.com/office/drawing/2014/main" id="{57BB3BBA-8ED8-49C3-B0A6-3B07330FD84D}"/>
              </a:ext>
            </a:extLst>
          </p:cNvPr>
          <p:cNvSpPr/>
          <p:nvPr/>
        </p:nvSpPr>
        <p:spPr>
          <a:xfrm flipH="1">
            <a:off x="3672681" y="1268760"/>
            <a:ext cx="5112568" cy="71427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latin typeface="Arial" panose="020B0604020202020204" pitchFamily="34" charset="0"/>
                <a:cs typeface="Arial" panose="020B0604020202020204" pitchFamily="34" charset="0"/>
              </a:rPr>
              <a:t>Gestisce le relazioni con la famiglia</a:t>
            </a:r>
          </a:p>
        </p:txBody>
      </p:sp>
      <p:sp>
        <p:nvSpPr>
          <p:cNvPr id="17" name="Rettangolo arrotondato 52">
            <a:extLst>
              <a:ext uri="{FF2B5EF4-FFF2-40B4-BE49-F238E27FC236}">
                <a16:creationId xmlns:a16="http://schemas.microsoft.com/office/drawing/2014/main" id="{E7B11DAE-FFB3-452C-AD34-BB041F29B6AB}"/>
              </a:ext>
            </a:extLst>
          </p:cNvPr>
          <p:cNvSpPr/>
          <p:nvPr/>
        </p:nvSpPr>
        <p:spPr>
          <a:xfrm>
            <a:off x="3673941" y="2132856"/>
            <a:ext cx="5112568" cy="797895"/>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latin typeface="Arial" panose="020B0604020202020204" pitchFamily="34" charset="0"/>
                <a:cs typeface="Arial" panose="020B0604020202020204" pitchFamily="34" charset="0"/>
              </a:rPr>
              <a:t>Redige il bilancio iniziale, coinvolgendo lo studente, la famiglia e consultando la scuola di provenienza</a:t>
            </a:r>
          </a:p>
        </p:txBody>
      </p:sp>
      <p:sp>
        <p:nvSpPr>
          <p:cNvPr id="18" name="Rettangolo arrotondato 52">
            <a:extLst>
              <a:ext uri="{FF2B5EF4-FFF2-40B4-BE49-F238E27FC236}">
                <a16:creationId xmlns:a16="http://schemas.microsoft.com/office/drawing/2014/main" id="{22EF5964-55A0-4B8A-8896-A633517C9C9A}"/>
              </a:ext>
            </a:extLst>
          </p:cNvPr>
          <p:cNvSpPr/>
          <p:nvPr/>
        </p:nvSpPr>
        <p:spPr>
          <a:xfrm flipH="1">
            <a:off x="3672681" y="3071863"/>
            <a:ext cx="5112568" cy="71427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latin typeface="Arial" panose="020B0604020202020204" pitchFamily="34" charset="0"/>
                <a:cs typeface="Arial" panose="020B0604020202020204" pitchFamily="34" charset="0"/>
              </a:rPr>
              <a:t>Redige la bozza di PFI da sottoporre all’approvazione del </a:t>
            </a:r>
            <a:r>
              <a:rPr lang="it-IT" sz="1600" dirty="0" err="1">
                <a:solidFill>
                  <a:schemeClr val="tx1"/>
                </a:solidFill>
                <a:latin typeface="Arial" panose="020B0604020202020204" pitchFamily="34" charset="0"/>
                <a:cs typeface="Arial" panose="020B0604020202020204" pitchFamily="34" charset="0"/>
              </a:rPr>
              <a:t>CdC</a:t>
            </a:r>
            <a:r>
              <a:rPr lang="it-IT" sz="1600" dirty="0">
                <a:solidFill>
                  <a:schemeClr val="tx1"/>
                </a:solidFill>
                <a:latin typeface="Arial" panose="020B0604020202020204" pitchFamily="34" charset="0"/>
                <a:cs typeface="Arial" panose="020B0604020202020204" pitchFamily="34" charset="0"/>
              </a:rPr>
              <a:t>, lo aggiorna e propone eventuali modifiche</a:t>
            </a:r>
          </a:p>
        </p:txBody>
      </p:sp>
      <p:sp>
        <p:nvSpPr>
          <p:cNvPr id="19" name="Rettangolo arrotondato 52">
            <a:extLst>
              <a:ext uri="{FF2B5EF4-FFF2-40B4-BE49-F238E27FC236}">
                <a16:creationId xmlns:a16="http://schemas.microsoft.com/office/drawing/2014/main" id="{6ADCD237-5C26-4AA6-91A8-FB2A50A79C8F}"/>
              </a:ext>
            </a:extLst>
          </p:cNvPr>
          <p:cNvSpPr/>
          <p:nvPr/>
        </p:nvSpPr>
        <p:spPr>
          <a:xfrm flipH="1">
            <a:off x="3672681" y="3943218"/>
            <a:ext cx="5112568" cy="71427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latin typeface="Arial" panose="020B0604020202020204" pitchFamily="34" charset="0"/>
                <a:cs typeface="Arial" panose="020B0604020202020204" pitchFamily="34" charset="0"/>
              </a:rPr>
              <a:t>Monitora, orienta e </a:t>
            </a:r>
            <a:r>
              <a:rPr lang="it-IT" sz="1600" dirty="0" err="1">
                <a:solidFill>
                  <a:schemeClr val="tx1"/>
                </a:solidFill>
                <a:latin typeface="Arial" panose="020B0604020202020204" pitchFamily="34" charset="0"/>
                <a:cs typeface="Arial" panose="020B0604020202020204" pitchFamily="34" charset="0"/>
              </a:rPr>
              <a:t>ri</a:t>
            </a:r>
            <a:r>
              <a:rPr lang="it-IT" sz="1600" dirty="0">
                <a:solidFill>
                  <a:schemeClr val="tx1"/>
                </a:solidFill>
                <a:latin typeface="Arial" panose="020B0604020202020204" pitchFamily="34" charset="0"/>
                <a:cs typeface="Arial" panose="020B0604020202020204" pitchFamily="34" charset="0"/>
              </a:rPr>
              <a:t>-orienta lo studente</a:t>
            </a:r>
          </a:p>
        </p:txBody>
      </p:sp>
      <p:sp>
        <p:nvSpPr>
          <p:cNvPr id="21" name="Rettangolo arrotondato 7">
            <a:extLst>
              <a:ext uri="{FF2B5EF4-FFF2-40B4-BE49-F238E27FC236}">
                <a16:creationId xmlns:a16="http://schemas.microsoft.com/office/drawing/2014/main" id="{372D2804-3A1C-4547-8209-7A3531B945F4}"/>
              </a:ext>
            </a:extLst>
          </p:cNvPr>
          <p:cNvSpPr/>
          <p:nvPr/>
        </p:nvSpPr>
        <p:spPr>
          <a:xfrm>
            <a:off x="380122" y="2276873"/>
            <a:ext cx="2644487" cy="1666346"/>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sz="1600" dirty="0">
                <a:solidFill>
                  <a:schemeClr val="tx1"/>
                </a:solidFill>
                <a:latin typeface="Arial" panose="020B0604020202020204" pitchFamily="34" charset="0"/>
                <a:cs typeface="Arial" panose="020B0604020202020204" pitchFamily="34" charset="0"/>
              </a:rPr>
              <a:t>è individuato dal Dirigente Scolastico sentito il </a:t>
            </a:r>
            <a:r>
              <a:rPr lang="it-IT" sz="1600" dirty="0" err="1">
                <a:solidFill>
                  <a:schemeClr val="tx1"/>
                </a:solidFill>
                <a:latin typeface="Arial" panose="020B0604020202020204" pitchFamily="34" charset="0"/>
                <a:cs typeface="Arial" panose="020B0604020202020204" pitchFamily="34" charset="0"/>
              </a:rPr>
              <a:t>CdC</a:t>
            </a:r>
            <a:r>
              <a:rPr lang="it-IT" sz="1600" dirty="0">
                <a:solidFill>
                  <a:schemeClr val="tx1"/>
                </a:solidFill>
                <a:latin typeface="Arial" panose="020B0604020202020204" pitchFamily="34" charset="0"/>
                <a:cs typeface="Arial" panose="020B0604020202020204" pitchFamily="34" charset="0"/>
              </a:rPr>
              <a:t>(dovrebbe seguire un numero limitato di studentesse e studenti)</a:t>
            </a:r>
            <a:endParaRPr lang="it-IT" altLang="it-IT" sz="1600" dirty="0">
              <a:solidFill>
                <a:schemeClr val="tx1"/>
              </a:solidFill>
              <a:latin typeface="Arial" panose="020B0604020202020204" pitchFamily="34" charset="0"/>
              <a:cs typeface="Arial" panose="020B0604020202020204" pitchFamily="34" charset="0"/>
            </a:endParaRPr>
          </a:p>
        </p:txBody>
      </p:sp>
      <p:sp>
        <p:nvSpPr>
          <p:cNvPr id="22" name="Rettangolo arrotondato 52">
            <a:extLst>
              <a:ext uri="{FF2B5EF4-FFF2-40B4-BE49-F238E27FC236}">
                <a16:creationId xmlns:a16="http://schemas.microsoft.com/office/drawing/2014/main" id="{E1721943-3CBB-429E-A6BB-290476A6A379}"/>
              </a:ext>
            </a:extLst>
          </p:cNvPr>
          <p:cNvSpPr/>
          <p:nvPr/>
        </p:nvSpPr>
        <p:spPr>
          <a:xfrm flipH="1">
            <a:off x="3661403" y="4801183"/>
            <a:ext cx="5112568" cy="71427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latin typeface="Arial" panose="020B0604020202020204" pitchFamily="34" charset="0"/>
                <a:cs typeface="Arial" panose="020B0604020202020204" pitchFamily="34" charset="0"/>
              </a:rPr>
              <a:t>Avanza proposte per la personalizzazione</a:t>
            </a:r>
          </a:p>
        </p:txBody>
      </p:sp>
      <p:sp>
        <p:nvSpPr>
          <p:cNvPr id="23" name="Rettangolo arrotondato 52">
            <a:extLst>
              <a:ext uri="{FF2B5EF4-FFF2-40B4-BE49-F238E27FC236}">
                <a16:creationId xmlns:a16="http://schemas.microsoft.com/office/drawing/2014/main" id="{79777930-E9A1-45F3-B290-77037F65F4F0}"/>
              </a:ext>
            </a:extLst>
          </p:cNvPr>
          <p:cNvSpPr/>
          <p:nvPr/>
        </p:nvSpPr>
        <p:spPr>
          <a:xfrm flipH="1">
            <a:off x="3642629" y="5645758"/>
            <a:ext cx="5112568" cy="71427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Svolge la funzione di tutor scolastico per i percorsi di alternanza scuola-lavoro</a:t>
            </a:r>
          </a:p>
        </p:txBody>
      </p:sp>
      <p:cxnSp>
        <p:nvCxnSpPr>
          <p:cNvPr id="7" name="Connettore 2 6">
            <a:extLst>
              <a:ext uri="{FF2B5EF4-FFF2-40B4-BE49-F238E27FC236}">
                <a16:creationId xmlns:a16="http://schemas.microsoft.com/office/drawing/2014/main" id="{5FF161B7-80BF-4E06-BEA2-632A6CEDB62F}"/>
              </a:ext>
            </a:extLst>
          </p:cNvPr>
          <p:cNvCxnSpPr>
            <a:cxnSpLocks/>
            <a:stCxn id="28" idx="2"/>
          </p:cNvCxnSpPr>
          <p:nvPr/>
        </p:nvCxnSpPr>
        <p:spPr>
          <a:xfrm>
            <a:off x="1756221" y="1262953"/>
            <a:ext cx="0" cy="10139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Freccia destra con strisce 28">
            <a:extLst>
              <a:ext uri="{FF2B5EF4-FFF2-40B4-BE49-F238E27FC236}">
                <a16:creationId xmlns:a16="http://schemas.microsoft.com/office/drawing/2014/main" id="{68FB742A-7762-4261-B347-BB23C9F0D507}"/>
              </a:ext>
            </a:extLst>
          </p:cNvPr>
          <p:cNvSpPr/>
          <p:nvPr/>
        </p:nvSpPr>
        <p:spPr>
          <a:xfrm>
            <a:off x="3116872" y="502960"/>
            <a:ext cx="358544" cy="696045"/>
          </a:xfrm>
          <a:prstGeom prst="stripedRightArrow">
            <a:avLst/>
          </a:prstGeom>
          <a:solidFill>
            <a:schemeClr val="accent1">
              <a:lumMod val="60000"/>
              <a:lumOff val="40000"/>
              <a:alpha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3431099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9145015" y="44624"/>
            <a:ext cx="2808860" cy="2520280"/>
          </a:xfrm>
        </p:spPr>
        <p:txBody>
          <a:bodyPr/>
          <a:lstStyle/>
          <a:p>
            <a:pPr algn="l"/>
            <a:r>
              <a:rPr lang="it-IT" sz="2000" b="1" dirty="0">
                <a:latin typeface="Arial" panose="020B0604020202020204" pitchFamily="34" charset="0"/>
                <a:cs typeface="Arial" panose="020B0604020202020204" pitchFamily="34" charset="0"/>
              </a:rPr>
              <a:t>Nota 1</a:t>
            </a:r>
            <a:br>
              <a:rPr lang="it-IT" sz="2400" b="1" dirty="0">
                <a:latin typeface="Arial" panose="020B0604020202020204" pitchFamily="34" charset="0"/>
                <a:cs typeface="Arial" panose="020B0604020202020204" pitchFamily="34" charset="0"/>
              </a:rPr>
            </a:br>
            <a:r>
              <a:rPr lang="it-IT" sz="2400" b="1" dirty="0">
                <a:latin typeface="Arial" panose="020B0604020202020204" pitchFamily="34" charset="0"/>
                <a:cs typeface="Arial" panose="020B0604020202020204" pitchFamily="34" charset="0"/>
              </a:rPr>
              <a:t>definizioni di </a:t>
            </a:r>
            <a:r>
              <a:rPr lang="it-IT" sz="2400" b="1" dirty="0" err="1">
                <a:latin typeface="Arial" panose="020B0604020202020204" pitchFamily="34" charset="0"/>
                <a:cs typeface="Arial" panose="020B0604020202020204" pitchFamily="34" charset="0"/>
              </a:rPr>
              <a:t>apprendimen</a:t>
            </a:r>
            <a:r>
              <a:rPr lang="it-IT" sz="2400" b="1" dirty="0">
                <a:latin typeface="Arial" panose="020B0604020202020204" pitchFamily="34" charset="0"/>
                <a:cs typeface="Arial" panose="020B0604020202020204" pitchFamily="34" charset="0"/>
              </a:rPr>
              <a:t>-to formale, non formale e informale</a:t>
            </a:r>
          </a:p>
        </p:txBody>
      </p:sp>
      <p:sp>
        <p:nvSpPr>
          <p:cNvPr id="30" name="Sottotitolo 5"/>
          <p:cNvSpPr txBox="1">
            <a:spLocks/>
          </p:cNvSpPr>
          <p:nvPr/>
        </p:nvSpPr>
        <p:spPr>
          <a:xfrm>
            <a:off x="9217297" y="2636912"/>
            <a:ext cx="2592288" cy="3960440"/>
          </a:xfrm>
          <a:prstGeom prst="rect">
            <a:avLst/>
          </a:prstGeom>
        </p:spPr>
        <p:txBody>
          <a:bodyPr vert="horz" lIns="91440" tIns="45720" rIns="91440" bIns="45720" rtlCol="0" anchor="ctr">
            <a:normAutofit/>
          </a:bodyPr>
          <a:lstStyle>
            <a:lvl1pPr marL="0" indent="0" algn="l" defTabSz="914400" rtl="0" eaLnBrk="1" latinLnBrk="0" hangingPunct="1">
              <a:spcBef>
                <a:spcPct val="20000"/>
              </a:spcBef>
              <a:buClr>
                <a:schemeClr val="accent1"/>
              </a:buClr>
              <a:buFont typeface="Wingdings 2" pitchFamily="18" charset="2"/>
              <a:buNone/>
              <a:defRPr sz="1900" kern="1200" spc="150" baseline="0">
                <a:solidFill>
                  <a:srgbClr val="FFFFFF"/>
                </a:solidFill>
                <a:latin typeface="+mn-lt"/>
                <a:ea typeface="+mn-ea"/>
                <a:cs typeface="+mn-cs"/>
              </a:defRPr>
            </a:lvl1pPr>
            <a:lvl2pPr marL="457200" indent="0" algn="ctr" defTabSz="914400" rtl="0" eaLnBrk="1" latinLnBrk="0" hangingPunct="1">
              <a:spcBef>
                <a:spcPct val="20000"/>
              </a:spcBef>
              <a:buClr>
                <a:schemeClr val="accent2"/>
              </a:buClr>
              <a:buFont typeface="Wingdings" pitchFamily="2" charset="2"/>
              <a:buNone/>
              <a:defRPr sz="1800" kern="1200" spc="100" baseline="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Wingdings" pitchFamily="2" charset="2"/>
              <a:buNone/>
              <a:defRPr sz="1600" kern="1200" spc="100" baseline="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Wingdings" pitchFamily="2" charset="2"/>
              <a:buNone/>
              <a:defRPr sz="14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6"/>
              </a:buClr>
              <a:buFont typeface="Wingdings" pitchFamily="2" charset="2"/>
              <a:buNone/>
              <a:defRPr sz="1300" kern="1200" spc="1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Wingdings" pitchFamily="2" charset="2"/>
              <a:buNone/>
              <a:defRPr sz="12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Wingdings" pitchFamily="2" charset="2"/>
              <a:buNone/>
              <a:defRPr sz="12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Wingdings" pitchFamily="2" charset="2"/>
              <a:buNone/>
              <a:defRPr sz="12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5"/>
              </a:buClr>
              <a:buFont typeface="Wingdings" pitchFamily="2" charset="2"/>
              <a:buNone/>
              <a:defRPr sz="1200" kern="1200">
                <a:solidFill>
                  <a:schemeClr val="tx1">
                    <a:tint val="75000"/>
                  </a:schemeClr>
                </a:solidFill>
                <a:latin typeface="+mn-lt"/>
                <a:ea typeface="+mn-ea"/>
                <a:cs typeface="+mn-cs"/>
              </a:defRPr>
            </a:lvl9pPr>
          </a:lstStyle>
          <a:p>
            <a:r>
              <a:rPr lang="it-IT" sz="1400" dirty="0">
                <a:latin typeface="Arial" panose="020B0604020202020204" pitchFamily="34" charset="0"/>
                <a:cs typeface="Arial" panose="020B0604020202020204" pitchFamily="34" charset="0"/>
              </a:rPr>
              <a:t>Art. 2 del </a:t>
            </a:r>
            <a:r>
              <a:rPr lang="it-IT" sz="1400" dirty="0" err="1">
                <a:latin typeface="Arial" panose="020B0604020202020204" pitchFamily="34" charset="0"/>
                <a:cs typeface="Arial" panose="020B0604020202020204" pitchFamily="34" charset="0"/>
              </a:rPr>
              <a:t>D.Lgs.</a:t>
            </a:r>
            <a:r>
              <a:rPr lang="it-IT" sz="1400" dirty="0">
                <a:latin typeface="Arial" panose="020B0604020202020204" pitchFamily="34" charset="0"/>
                <a:cs typeface="Arial" panose="020B0604020202020204" pitchFamily="34" charset="0"/>
              </a:rPr>
              <a:t> 16 gennaio 2013, n. 13 «Definizione delle norme generali e dei livelli essenziali delle prestazioni per l’individuazione e validazione degli apprendimenti non formali e informali e degli standard minimi di servizio del sistema  nazionale di certificazione delle competenze</a:t>
            </a:r>
          </a:p>
        </p:txBody>
      </p:sp>
      <p:sp>
        <p:nvSpPr>
          <p:cNvPr id="25" name="Rettangolo arrotondato 24"/>
          <p:cNvSpPr/>
          <p:nvPr/>
        </p:nvSpPr>
        <p:spPr>
          <a:xfrm>
            <a:off x="733740" y="260648"/>
            <a:ext cx="7691469" cy="1224136"/>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400" fontAlgn="base">
              <a:spcBef>
                <a:spcPct val="0"/>
              </a:spcBef>
              <a:spcAft>
                <a:spcPct val="0"/>
              </a:spcAft>
            </a:pPr>
            <a:r>
              <a:rPr lang="it-IT" altLang="it-IT" sz="1600" b="1" dirty="0">
                <a:solidFill>
                  <a:schemeClr val="tx1"/>
                </a:solidFill>
                <a:latin typeface="Arial" panose="020B0604020202020204" pitchFamily="34" charset="0"/>
                <a:cs typeface="Arial" panose="020B0604020202020204" pitchFamily="34" charset="0"/>
              </a:rPr>
              <a:t>Apprendimento permanente</a:t>
            </a:r>
            <a:r>
              <a:rPr lang="it-IT" altLang="it-IT" sz="1600" dirty="0">
                <a:solidFill>
                  <a:schemeClr val="tx1"/>
                </a:solidFill>
                <a:latin typeface="Arial" panose="020B0604020202020204" pitchFamily="34" charset="0"/>
                <a:cs typeface="Arial" panose="020B0604020202020204" pitchFamily="34" charset="0"/>
              </a:rPr>
              <a:t>: qualsiasi attività intrapresa dalla persona in modo formale, non formale e informale, nelle varie fasi della vita, al fine di migliorare le conoscenze, le capacità e le competenze, in una prospettiva di crescita personale, civica, sociale e occupazionale.</a:t>
            </a:r>
          </a:p>
        </p:txBody>
      </p:sp>
      <p:sp>
        <p:nvSpPr>
          <p:cNvPr id="6" name="Rettangolo arrotondato 5"/>
          <p:cNvSpPr/>
          <p:nvPr/>
        </p:nvSpPr>
        <p:spPr>
          <a:xfrm>
            <a:off x="347837" y="1844824"/>
            <a:ext cx="3828899" cy="3528392"/>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400" fontAlgn="base">
              <a:spcBef>
                <a:spcPct val="0"/>
              </a:spcBef>
              <a:spcAft>
                <a:spcPct val="0"/>
              </a:spcAft>
            </a:pPr>
            <a:r>
              <a:rPr lang="it-IT" altLang="it-IT" sz="1600" b="1" dirty="0">
                <a:solidFill>
                  <a:schemeClr val="tx1"/>
                </a:solidFill>
                <a:latin typeface="Arial" panose="020B0604020202020204" pitchFamily="34" charset="0"/>
                <a:cs typeface="Arial" panose="020B0604020202020204" pitchFamily="34" charset="0"/>
              </a:rPr>
              <a:t>Apprendimento formale:</a:t>
            </a:r>
          </a:p>
          <a:p>
            <a:pPr algn="just" defTabSz="914400" fontAlgn="base">
              <a:spcBef>
                <a:spcPct val="0"/>
              </a:spcBef>
              <a:spcAft>
                <a:spcPct val="0"/>
              </a:spcAft>
            </a:pPr>
            <a:r>
              <a:rPr lang="it-IT" sz="1600" dirty="0">
                <a:solidFill>
                  <a:schemeClr val="tx1"/>
                </a:solidFill>
                <a:latin typeface="Arial" panose="020B0604020202020204" pitchFamily="34" charset="0"/>
                <a:cs typeface="Arial" panose="020B0604020202020204" pitchFamily="34" charset="0"/>
              </a:rPr>
              <a:t>apprendimento che si attua nel sistema di istruzione e formazione e nelle università e istituzioni di alta formazione artistica, musicale e coreutica, e che si conclude con il conseguimento di un titolo di studio o di una qualifica o diploma professionale, conseguiti anche in apprendistato, o di una certificazione riconosciuta, nel rispetto della legislazione vigente in materia di ordinamenti scolastici e universitari.</a:t>
            </a:r>
            <a:endParaRPr lang="it-IT" altLang="it-IT" sz="1600" dirty="0">
              <a:solidFill>
                <a:schemeClr val="tx1"/>
              </a:solidFill>
              <a:latin typeface="Arial" panose="020B0604020202020204" pitchFamily="34" charset="0"/>
              <a:cs typeface="Arial" panose="020B0604020202020204" pitchFamily="34" charset="0"/>
            </a:endParaRPr>
          </a:p>
        </p:txBody>
      </p:sp>
      <p:sp>
        <p:nvSpPr>
          <p:cNvPr id="7" name="Rettangolo arrotondato 6"/>
          <p:cNvSpPr/>
          <p:nvPr/>
        </p:nvSpPr>
        <p:spPr>
          <a:xfrm>
            <a:off x="4968825" y="1844824"/>
            <a:ext cx="3828899" cy="3528392"/>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400" fontAlgn="base">
              <a:spcBef>
                <a:spcPct val="0"/>
              </a:spcBef>
              <a:spcAft>
                <a:spcPct val="0"/>
              </a:spcAft>
            </a:pPr>
            <a:r>
              <a:rPr lang="it-IT" altLang="it-IT" sz="1600" b="1" dirty="0">
                <a:solidFill>
                  <a:schemeClr val="tx1"/>
                </a:solidFill>
                <a:latin typeface="Arial" panose="020B0604020202020204" pitchFamily="34" charset="0"/>
                <a:cs typeface="Arial" panose="020B0604020202020204" pitchFamily="34" charset="0"/>
              </a:rPr>
              <a:t>Apprendimento non formale:</a:t>
            </a:r>
          </a:p>
          <a:p>
            <a:pPr algn="just" defTabSz="914400" fontAlgn="base">
              <a:spcBef>
                <a:spcPct val="0"/>
              </a:spcBef>
              <a:spcAft>
                <a:spcPct val="0"/>
              </a:spcAft>
            </a:pPr>
            <a:r>
              <a:rPr lang="it-IT" sz="1600" dirty="0">
                <a:solidFill>
                  <a:schemeClr val="tx1"/>
                </a:solidFill>
                <a:latin typeface="Arial" panose="020B0604020202020204" pitchFamily="34" charset="0"/>
                <a:cs typeface="Arial" panose="020B0604020202020204" pitchFamily="34" charset="0"/>
              </a:rPr>
              <a:t>apprendimento caratterizzato da una scelta intenzionale della persona, che si realizza al di fuori dei sistemi indicati per l’apprendimento formale, in ogni organismo che persegua scopi educativi e formativi, anche del volontariato, del servizio civile nazionale e del privato sociale e nelle imprese.</a:t>
            </a:r>
            <a:endParaRPr lang="it-IT" altLang="it-IT" sz="1600" dirty="0">
              <a:solidFill>
                <a:schemeClr val="tx1"/>
              </a:solidFill>
              <a:latin typeface="Arial" panose="020B0604020202020204" pitchFamily="34" charset="0"/>
              <a:cs typeface="Arial" panose="020B0604020202020204" pitchFamily="34" charset="0"/>
            </a:endParaRPr>
          </a:p>
        </p:txBody>
      </p:sp>
      <p:sp>
        <p:nvSpPr>
          <p:cNvPr id="8" name="Rettangolo arrotondato 7"/>
          <p:cNvSpPr/>
          <p:nvPr/>
        </p:nvSpPr>
        <p:spPr>
          <a:xfrm>
            <a:off x="504329" y="5517232"/>
            <a:ext cx="8208912" cy="1020635"/>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400" fontAlgn="base">
              <a:spcBef>
                <a:spcPct val="0"/>
              </a:spcBef>
              <a:spcAft>
                <a:spcPct val="0"/>
              </a:spcAft>
            </a:pPr>
            <a:r>
              <a:rPr lang="it-IT" altLang="it-IT" sz="1600" b="1" dirty="0">
                <a:solidFill>
                  <a:schemeClr val="tx1"/>
                </a:solidFill>
                <a:latin typeface="Arial" panose="020B0604020202020204" pitchFamily="34" charset="0"/>
                <a:cs typeface="Arial" panose="020B0604020202020204" pitchFamily="34" charset="0"/>
              </a:rPr>
              <a:t>Apprendimento informale: </a:t>
            </a:r>
            <a:r>
              <a:rPr lang="it-IT" sz="1600" dirty="0">
                <a:solidFill>
                  <a:schemeClr val="tx1"/>
                </a:solidFill>
                <a:latin typeface="Arial" panose="020B0604020202020204" pitchFamily="34" charset="0"/>
                <a:cs typeface="Arial" panose="020B0604020202020204" pitchFamily="34" charset="0"/>
              </a:rPr>
              <a:t>apprendimento che, anche a prescindere da una scelta intenzionale, si realizza nello svolgimento, da parte di ogni persona, di attività nelle situazioni di vita quotidiana e nelle interazioni che in essa hanno luogo, nell’ambito del contesto di lavoro, familiare e del tempo libero.</a:t>
            </a:r>
            <a:endParaRPr lang="it-IT" altLang="it-IT" sz="1600" dirty="0">
              <a:solidFill>
                <a:schemeClr val="tx1"/>
              </a:solidFill>
              <a:latin typeface="Arial" panose="020B0604020202020204" pitchFamily="34" charset="0"/>
              <a:cs typeface="Arial" panose="020B0604020202020204" pitchFamily="34" charset="0"/>
            </a:endParaRPr>
          </a:p>
        </p:txBody>
      </p:sp>
      <p:sp>
        <p:nvSpPr>
          <p:cNvPr id="9" name="Freccia angolare in su 8"/>
          <p:cNvSpPr/>
          <p:nvPr/>
        </p:nvSpPr>
        <p:spPr>
          <a:xfrm flipV="1">
            <a:off x="4536777" y="1547878"/>
            <a:ext cx="2442117" cy="296946"/>
          </a:xfrm>
          <a:prstGeom prst="bentUp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400" fontAlgn="base">
              <a:spcBef>
                <a:spcPct val="0"/>
              </a:spcBef>
              <a:spcAft>
                <a:spcPct val="0"/>
              </a:spcAft>
            </a:pPr>
            <a:endParaRPr lang="it-IT" sz="1600" b="1">
              <a:solidFill>
                <a:schemeClr val="tx1"/>
              </a:solidFill>
              <a:latin typeface="Arial" panose="020B0604020202020204" pitchFamily="34" charset="0"/>
              <a:cs typeface="Arial" panose="020B0604020202020204" pitchFamily="34" charset="0"/>
            </a:endParaRPr>
          </a:p>
        </p:txBody>
      </p:sp>
      <p:sp>
        <p:nvSpPr>
          <p:cNvPr id="10" name="Freccia angolare in su 9"/>
          <p:cNvSpPr/>
          <p:nvPr/>
        </p:nvSpPr>
        <p:spPr>
          <a:xfrm flipH="1" flipV="1">
            <a:off x="2229724" y="1547878"/>
            <a:ext cx="2307053" cy="296946"/>
          </a:xfrm>
          <a:prstGeom prst="bentUp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400" fontAlgn="base">
              <a:spcBef>
                <a:spcPct val="0"/>
              </a:spcBef>
              <a:spcAft>
                <a:spcPct val="0"/>
              </a:spcAft>
            </a:pPr>
            <a:endParaRPr lang="it-IT" sz="1600" b="1">
              <a:solidFill>
                <a:schemeClr val="tx1"/>
              </a:solidFill>
              <a:latin typeface="Arial" panose="020B0604020202020204" pitchFamily="34" charset="0"/>
              <a:cs typeface="Arial" panose="020B0604020202020204" pitchFamily="34" charset="0"/>
            </a:endParaRPr>
          </a:p>
        </p:txBody>
      </p:sp>
      <p:sp>
        <p:nvSpPr>
          <p:cNvPr id="2" name="Freccia a destra 1"/>
          <p:cNvSpPr/>
          <p:nvPr/>
        </p:nvSpPr>
        <p:spPr>
          <a:xfrm rot="5400000">
            <a:off x="2525012" y="3433461"/>
            <a:ext cx="4032449" cy="135095"/>
          </a:xfrm>
          <a:prstGeom prst="righ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4" name="Immagine 3">
            <a:hlinkClick r:id="rId2" action="ppaction://hlinksldjump"/>
            <a:extLst>
              <a:ext uri="{FF2B5EF4-FFF2-40B4-BE49-F238E27FC236}">
                <a16:creationId xmlns:a16="http://schemas.microsoft.com/office/drawing/2014/main" id="{3E815CF9-A11A-46F9-A12E-122E96D1191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31840" y="6381328"/>
            <a:ext cx="253094" cy="381716"/>
          </a:xfrm>
          <a:prstGeom prst="rect">
            <a:avLst/>
          </a:prstGeom>
        </p:spPr>
      </p:pic>
    </p:spTree>
    <p:extLst>
      <p:ext uri="{BB962C8B-B14F-4D97-AF65-F5344CB8AC3E}">
        <p14:creationId xmlns:p14="http://schemas.microsoft.com/office/powerpoint/2010/main" val="3459470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9145015" y="260648"/>
            <a:ext cx="2808860" cy="2520280"/>
          </a:xfrm>
        </p:spPr>
        <p:txBody>
          <a:bodyPr/>
          <a:lstStyle/>
          <a:p>
            <a:pPr algn="l"/>
            <a:r>
              <a:rPr lang="it-IT" sz="2000" b="1" dirty="0">
                <a:latin typeface="Arial" panose="020B0604020202020204" pitchFamily="34" charset="0"/>
                <a:cs typeface="Arial" panose="020B0604020202020204" pitchFamily="34" charset="0"/>
              </a:rPr>
              <a:t>Nota 2</a:t>
            </a:r>
            <a:br>
              <a:rPr lang="it-IT" sz="2400" b="1" dirty="0">
                <a:latin typeface="Arial" panose="020B0604020202020204" pitchFamily="34" charset="0"/>
                <a:cs typeface="Arial" panose="020B0604020202020204" pitchFamily="34" charset="0"/>
              </a:rPr>
            </a:br>
            <a:r>
              <a:rPr lang="it-IT" sz="2400" b="1" dirty="0">
                <a:latin typeface="Arial" panose="020B0604020202020204" pitchFamily="34" charset="0"/>
                <a:cs typeface="Arial" panose="020B0604020202020204" pitchFamily="34" charset="0"/>
              </a:rPr>
              <a:t>spunto di riflessione: cosa succede al termine del primo anno?</a:t>
            </a:r>
          </a:p>
        </p:txBody>
      </p:sp>
      <p:sp>
        <p:nvSpPr>
          <p:cNvPr id="30" name="Sottotitolo 5"/>
          <p:cNvSpPr txBox="1">
            <a:spLocks/>
          </p:cNvSpPr>
          <p:nvPr/>
        </p:nvSpPr>
        <p:spPr>
          <a:xfrm>
            <a:off x="9217297" y="2636912"/>
            <a:ext cx="2592288" cy="3960440"/>
          </a:xfrm>
          <a:prstGeom prst="rect">
            <a:avLst/>
          </a:prstGeom>
        </p:spPr>
        <p:txBody>
          <a:bodyPr vert="horz" lIns="91440" tIns="45720" rIns="91440" bIns="45720" rtlCol="0" anchor="ctr">
            <a:normAutofit/>
          </a:bodyPr>
          <a:lstStyle>
            <a:lvl1pPr marL="0" indent="0" algn="l" defTabSz="914400" rtl="0" eaLnBrk="1" latinLnBrk="0" hangingPunct="1">
              <a:spcBef>
                <a:spcPct val="20000"/>
              </a:spcBef>
              <a:buClr>
                <a:schemeClr val="accent1"/>
              </a:buClr>
              <a:buFont typeface="Wingdings 2" pitchFamily="18" charset="2"/>
              <a:buNone/>
              <a:defRPr sz="1900" kern="1200" spc="150" baseline="0">
                <a:solidFill>
                  <a:srgbClr val="FFFFFF"/>
                </a:solidFill>
                <a:latin typeface="+mn-lt"/>
                <a:ea typeface="+mn-ea"/>
                <a:cs typeface="+mn-cs"/>
              </a:defRPr>
            </a:lvl1pPr>
            <a:lvl2pPr marL="457200" indent="0" algn="ctr" defTabSz="914400" rtl="0" eaLnBrk="1" latinLnBrk="0" hangingPunct="1">
              <a:spcBef>
                <a:spcPct val="20000"/>
              </a:spcBef>
              <a:buClr>
                <a:schemeClr val="accent2"/>
              </a:buClr>
              <a:buFont typeface="Wingdings" pitchFamily="2" charset="2"/>
              <a:buNone/>
              <a:defRPr sz="1800" kern="1200" spc="100" baseline="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Wingdings" pitchFamily="2" charset="2"/>
              <a:buNone/>
              <a:defRPr sz="1600" kern="1200" spc="100" baseline="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Wingdings" pitchFamily="2" charset="2"/>
              <a:buNone/>
              <a:defRPr sz="14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6"/>
              </a:buClr>
              <a:buFont typeface="Wingdings" pitchFamily="2" charset="2"/>
              <a:buNone/>
              <a:defRPr sz="1300" kern="1200" spc="1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Wingdings" pitchFamily="2" charset="2"/>
              <a:buNone/>
              <a:defRPr sz="12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Wingdings" pitchFamily="2" charset="2"/>
              <a:buNone/>
              <a:defRPr sz="12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Wingdings" pitchFamily="2" charset="2"/>
              <a:buNone/>
              <a:defRPr sz="12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5"/>
              </a:buClr>
              <a:buFont typeface="Wingdings" pitchFamily="2" charset="2"/>
              <a:buNone/>
              <a:defRPr sz="1200" kern="1200">
                <a:solidFill>
                  <a:schemeClr val="tx1">
                    <a:tint val="75000"/>
                  </a:schemeClr>
                </a:solidFill>
                <a:latin typeface="+mn-lt"/>
                <a:ea typeface="+mn-ea"/>
                <a:cs typeface="+mn-cs"/>
              </a:defRPr>
            </a:lvl9pPr>
          </a:lstStyle>
          <a:p>
            <a:r>
              <a:rPr lang="it-IT" sz="1400" dirty="0">
                <a:latin typeface="Arial" panose="020B0604020202020204" pitchFamily="34" charset="0"/>
                <a:cs typeface="Arial" panose="020B0604020202020204" pitchFamily="34" charset="0"/>
              </a:rPr>
              <a:t>In attesa della pubblicazione del Linee Guida: pareri in seguito all’analisi di alcune Istituzioni scolastiche e Associazioni/Riviste di studi scolastici</a:t>
            </a:r>
          </a:p>
        </p:txBody>
      </p:sp>
      <p:grpSp>
        <p:nvGrpSpPr>
          <p:cNvPr id="44" name="Gruppo 43">
            <a:extLst>
              <a:ext uri="{FF2B5EF4-FFF2-40B4-BE49-F238E27FC236}">
                <a16:creationId xmlns:a16="http://schemas.microsoft.com/office/drawing/2014/main" id="{70D18A09-7A34-4EB2-98EA-78C146F731D0}"/>
              </a:ext>
            </a:extLst>
          </p:cNvPr>
          <p:cNvGrpSpPr/>
          <p:nvPr/>
        </p:nvGrpSpPr>
        <p:grpSpPr>
          <a:xfrm>
            <a:off x="504329" y="548680"/>
            <a:ext cx="8280920" cy="5717903"/>
            <a:chOff x="504329" y="548680"/>
            <a:chExt cx="8280920" cy="5717903"/>
          </a:xfrm>
        </p:grpSpPr>
        <p:sp>
          <p:nvSpPr>
            <p:cNvPr id="12" name="Rettangolo arrotondato 27">
              <a:extLst>
                <a:ext uri="{FF2B5EF4-FFF2-40B4-BE49-F238E27FC236}">
                  <a16:creationId xmlns:a16="http://schemas.microsoft.com/office/drawing/2014/main" id="{00D67566-F98C-4D3D-835E-EFCFD5AF5F15}"/>
                </a:ext>
              </a:extLst>
            </p:cNvPr>
            <p:cNvSpPr/>
            <p:nvPr/>
          </p:nvSpPr>
          <p:spPr>
            <a:xfrm>
              <a:off x="3744689" y="548680"/>
              <a:ext cx="1584172" cy="648072"/>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b="1" dirty="0">
                  <a:solidFill>
                    <a:schemeClr val="tx1"/>
                  </a:solidFill>
                  <a:latin typeface="Arial" panose="020B0604020202020204" pitchFamily="34" charset="0"/>
                  <a:cs typeface="Arial" panose="020B0604020202020204" pitchFamily="34" charset="0"/>
                </a:rPr>
                <a:t>P.F.I.</a:t>
              </a:r>
              <a:endParaRPr lang="it-IT" altLang="it-IT" sz="1800" b="1" dirty="0">
                <a:solidFill>
                  <a:schemeClr val="tx1"/>
                </a:solidFill>
                <a:latin typeface="Arial" panose="020B0604020202020204" pitchFamily="34" charset="0"/>
                <a:cs typeface="Arial" panose="020B0604020202020204" pitchFamily="34" charset="0"/>
              </a:endParaRPr>
            </a:p>
          </p:txBody>
        </p:sp>
        <p:sp>
          <p:nvSpPr>
            <p:cNvPr id="13" name="Rettangolo arrotondato 28">
              <a:extLst>
                <a:ext uri="{FF2B5EF4-FFF2-40B4-BE49-F238E27FC236}">
                  <a16:creationId xmlns:a16="http://schemas.microsoft.com/office/drawing/2014/main" id="{302ABACC-08E9-40A5-BBD2-B03523E14D22}"/>
                </a:ext>
              </a:extLst>
            </p:cNvPr>
            <p:cNvSpPr/>
            <p:nvPr/>
          </p:nvSpPr>
          <p:spPr>
            <a:xfrm>
              <a:off x="504329" y="3124258"/>
              <a:ext cx="3960442" cy="3142325"/>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defTabSz="914400" fontAlgn="base">
                <a:spcBef>
                  <a:spcPct val="0"/>
                </a:spcBef>
                <a:spcAft>
                  <a:spcPct val="0"/>
                </a:spcAft>
                <a:buFont typeface="Arial" panose="020B0604020202020204" pitchFamily="34" charset="0"/>
                <a:buChar char="•"/>
              </a:pPr>
              <a:r>
                <a:rPr lang="it-IT" altLang="it-IT" sz="1600" dirty="0">
                  <a:solidFill>
                    <a:schemeClr val="tx1"/>
                  </a:solidFill>
                  <a:latin typeface="Arial" panose="020B0604020202020204" pitchFamily="34" charset="0"/>
                  <a:cs typeface="Arial" panose="020B0604020202020204" pitchFamily="34" charset="0"/>
                </a:rPr>
                <a:t>Evidenzia i </a:t>
              </a:r>
              <a:r>
                <a:rPr lang="it-IT" altLang="it-IT" sz="1600" dirty="0" err="1">
                  <a:solidFill>
                    <a:schemeClr val="tx1"/>
                  </a:solidFill>
                  <a:latin typeface="Arial" panose="020B0604020202020204" pitchFamily="34" charset="0"/>
                  <a:cs typeface="Arial" panose="020B0604020202020204" pitchFamily="34" charset="0"/>
                </a:rPr>
                <a:t>saperi</a:t>
              </a:r>
              <a:r>
                <a:rPr lang="it-IT" altLang="it-IT" sz="1600" dirty="0">
                  <a:solidFill>
                    <a:schemeClr val="tx1"/>
                  </a:solidFill>
                  <a:latin typeface="Arial" panose="020B0604020202020204" pitchFamily="34" charset="0"/>
                  <a:cs typeface="Arial" panose="020B0604020202020204" pitchFamily="34" charset="0"/>
                </a:rPr>
                <a:t> e le competenze acquisiti da ciascuna studentessa e da ciascuno studente (anche in modo non formale e informale).</a:t>
              </a:r>
            </a:p>
            <a:p>
              <a:pPr marL="285750" lvl="0" indent="-285750" defTabSz="914400" fontAlgn="base">
                <a:spcBef>
                  <a:spcPct val="0"/>
                </a:spcBef>
                <a:spcAft>
                  <a:spcPct val="0"/>
                </a:spcAft>
                <a:buFont typeface="Arial" panose="020B0604020202020204" pitchFamily="34" charset="0"/>
                <a:buChar char="•"/>
              </a:pPr>
              <a:r>
                <a:rPr lang="it-IT" altLang="it-IT" sz="1600" dirty="0">
                  <a:solidFill>
                    <a:schemeClr val="tx1"/>
                  </a:solidFill>
                  <a:latin typeface="Arial" panose="020B0604020202020204" pitchFamily="34" charset="0"/>
                  <a:cs typeface="Arial" panose="020B0604020202020204" pitchFamily="34" charset="0"/>
                </a:rPr>
                <a:t>Rileva le potenzialità e le carenze riscontrate, ai fini della revisione del PFI e della definizione delle relative misure di recupero, sostegno ed eventuale </a:t>
              </a:r>
              <a:r>
                <a:rPr lang="it-IT" altLang="it-IT" sz="1600" dirty="0" err="1">
                  <a:solidFill>
                    <a:schemeClr val="tx1"/>
                  </a:solidFill>
                  <a:latin typeface="Arial" panose="020B0604020202020204" pitchFamily="34" charset="0"/>
                  <a:cs typeface="Arial" panose="020B0604020202020204" pitchFamily="34" charset="0"/>
                </a:rPr>
                <a:t>ri</a:t>
              </a:r>
              <a:r>
                <a:rPr lang="it-IT" altLang="it-IT" sz="1600" dirty="0">
                  <a:solidFill>
                    <a:schemeClr val="tx1"/>
                  </a:solidFill>
                  <a:latin typeface="Arial" panose="020B0604020202020204" pitchFamily="34" charset="0"/>
                  <a:cs typeface="Arial" panose="020B0604020202020204" pitchFamily="34" charset="0"/>
                </a:rPr>
                <a:t>-orientamento (nel limite delle 264 ore di personalizzazione).</a:t>
              </a:r>
            </a:p>
            <a:p>
              <a:pPr marL="285750" lvl="0" indent="-285750" defTabSz="914400" fontAlgn="base">
                <a:spcBef>
                  <a:spcPct val="0"/>
                </a:spcBef>
                <a:spcAft>
                  <a:spcPct val="0"/>
                </a:spcAft>
                <a:buFont typeface="Arial" panose="020B0604020202020204" pitchFamily="34" charset="0"/>
                <a:buChar char="•"/>
              </a:pPr>
              <a:r>
                <a:rPr lang="it-IT" altLang="it-IT" sz="1600" dirty="0">
                  <a:solidFill>
                    <a:schemeClr val="tx1"/>
                  </a:solidFill>
                  <a:latin typeface="Arial" panose="020B0604020202020204" pitchFamily="34" charset="0"/>
                  <a:cs typeface="Arial" panose="020B0604020202020204" pitchFamily="34" charset="0"/>
                </a:rPr>
                <a:t>Attenzione ad eventuali passaggi.</a:t>
              </a:r>
            </a:p>
          </p:txBody>
        </p:sp>
        <p:sp>
          <p:nvSpPr>
            <p:cNvPr id="14" name="Rettangolo arrotondato 52">
              <a:extLst>
                <a:ext uri="{FF2B5EF4-FFF2-40B4-BE49-F238E27FC236}">
                  <a16:creationId xmlns:a16="http://schemas.microsoft.com/office/drawing/2014/main" id="{597ED019-C92F-421F-80DD-BC38A4851CCA}"/>
                </a:ext>
              </a:extLst>
            </p:cNvPr>
            <p:cNvSpPr/>
            <p:nvPr/>
          </p:nvSpPr>
          <p:spPr>
            <a:xfrm>
              <a:off x="4824807" y="3124257"/>
              <a:ext cx="3960442" cy="2104941"/>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sz="1600" dirty="0">
                  <a:solidFill>
                    <a:schemeClr val="tx1"/>
                  </a:solidFill>
                  <a:latin typeface="Arial" panose="020B0604020202020204" pitchFamily="34" charset="0"/>
                  <a:cs typeface="Arial" panose="020B0604020202020204" pitchFamily="34" charset="0"/>
                </a:rPr>
                <a:t>come progetto formativo "co-auto-gestito" che lo ingaggia.</a:t>
              </a:r>
            </a:p>
            <a:p>
              <a:pPr lvl="0" algn="ctr" defTabSz="914400" fontAlgn="base">
                <a:spcBef>
                  <a:spcPct val="0"/>
                </a:spcBef>
                <a:spcAft>
                  <a:spcPct val="0"/>
                </a:spcAft>
              </a:pPr>
              <a:endParaRPr lang="it-IT" altLang="it-IT" sz="1600" dirty="0">
                <a:solidFill>
                  <a:schemeClr val="tx1"/>
                </a:solidFill>
                <a:latin typeface="Arial" panose="020B0604020202020204" pitchFamily="34" charset="0"/>
                <a:cs typeface="Arial" panose="020B0604020202020204" pitchFamily="34" charset="0"/>
              </a:endParaRPr>
            </a:p>
            <a:p>
              <a:pPr marL="285750" lvl="0" indent="-285750" algn="just" defTabSz="914400" fontAlgn="base">
                <a:spcBef>
                  <a:spcPct val="0"/>
                </a:spcBef>
                <a:spcAft>
                  <a:spcPct val="0"/>
                </a:spcAft>
                <a:buFont typeface="Arial" panose="020B0604020202020204" pitchFamily="34" charset="0"/>
                <a:buChar char="•"/>
              </a:pPr>
              <a:r>
                <a:rPr lang="it-IT" altLang="it-IT" sz="1600" dirty="0">
                  <a:solidFill>
                    <a:schemeClr val="tx1"/>
                  </a:solidFill>
                  <a:latin typeface="Arial" panose="020B0604020202020204" pitchFamily="34" charset="0"/>
                  <a:cs typeface="Arial" panose="020B0604020202020204" pitchFamily="34" charset="0"/>
                </a:rPr>
                <a:t>Rileva le potenzialità e le carenze riscontrate, al fine di motivare ed orientare nella progressiva costruzione del percorso formativo e lavorativo</a:t>
              </a:r>
            </a:p>
          </p:txBody>
        </p:sp>
        <p:sp>
          <p:nvSpPr>
            <p:cNvPr id="32" name="Rettangolo arrotondato 7">
              <a:extLst>
                <a:ext uri="{FF2B5EF4-FFF2-40B4-BE49-F238E27FC236}">
                  <a16:creationId xmlns:a16="http://schemas.microsoft.com/office/drawing/2014/main" id="{DBF2679F-5596-4FCF-AD9E-3750BD9D317D}"/>
                </a:ext>
              </a:extLst>
            </p:cNvPr>
            <p:cNvSpPr/>
            <p:nvPr/>
          </p:nvSpPr>
          <p:spPr>
            <a:xfrm>
              <a:off x="1143401" y="1700808"/>
              <a:ext cx="2752405" cy="864096"/>
            </a:xfrm>
            <a:prstGeom prst="roundRect">
              <a:avLst>
                <a:gd name="adj" fmla="val 16667"/>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800" dirty="0">
                  <a:solidFill>
                    <a:schemeClr val="tx1"/>
                  </a:solidFill>
                  <a:latin typeface="Arial" panose="020B0604020202020204" pitchFamily="34" charset="0"/>
                  <a:cs typeface="Arial" panose="020B0604020202020204" pitchFamily="34" charset="0"/>
                </a:rPr>
                <a:t>Documento con «valore legale»</a:t>
              </a:r>
            </a:p>
          </p:txBody>
        </p:sp>
        <p:sp>
          <p:nvSpPr>
            <p:cNvPr id="33" name="Rettangolo arrotondato 7">
              <a:extLst>
                <a:ext uri="{FF2B5EF4-FFF2-40B4-BE49-F238E27FC236}">
                  <a16:creationId xmlns:a16="http://schemas.microsoft.com/office/drawing/2014/main" id="{93BF7374-8118-469C-8CA3-C73BBF4B4E71}"/>
                </a:ext>
              </a:extLst>
            </p:cNvPr>
            <p:cNvSpPr/>
            <p:nvPr/>
          </p:nvSpPr>
          <p:spPr>
            <a:xfrm>
              <a:off x="5305665" y="1739672"/>
              <a:ext cx="2752405" cy="864096"/>
            </a:xfrm>
            <a:prstGeom prst="roundRect">
              <a:avLst>
                <a:gd name="adj" fmla="val 16667"/>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800" dirty="0">
                  <a:solidFill>
                    <a:schemeClr val="tx1"/>
                  </a:solidFill>
                  <a:latin typeface="Arial" panose="020B0604020202020204" pitchFamily="34" charset="0"/>
                  <a:cs typeface="Arial" panose="020B0604020202020204" pitchFamily="34" charset="0"/>
                </a:rPr>
                <a:t>Strumento condiviso anche dal singolo studente</a:t>
              </a:r>
            </a:p>
          </p:txBody>
        </p:sp>
        <p:cxnSp>
          <p:nvCxnSpPr>
            <p:cNvPr id="34" name="Connettore diritto 33">
              <a:extLst>
                <a:ext uri="{FF2B5EF4-FFF2-40B4-BE49-F238E27FC236}">
                  <a16:creationId xmlns:a16="http://schemas.microsoft.com/office/drawing/2014/main" id="{BE710E79-B827-4EDA-A214-3C03F68C4A44}"/>
                </a:ext>
              </a:extLst>
            </p:cNvPr>
            <p:cNvCxnSpPr>
              <a:stCxn id="12" idx="2"/>
            </p:cNvCxnSpPr>
            <p:nvPr/>
          </p:nvCxnSpPr>
          <p:spPr>
            <a:xfrm>
              <a:off x="4536775" y="1196752"/>
              <a:ext cx="2"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Connettore diritto 35">
              <a:extLst>
                <a:ext uri="{FF2B5EF4-FFF2-40B4-BE49-F238E27FC236}">
                  <a16:creationId xmlns:a16="http://schemas.microsoft.com/office/drawing/2014/main" id="{D88FD35C-7898-4757-ACF5-00E9F1E757C4}"/>
                </a:ext>
              </a:extLst>
            </p:cNvPr>
            <p:cNvCxnSpPr>
              <a:cxnSpLocks/>
            </p:cNvCxnSpPr>
            <p:nvPr/>
          </p:nvCxnSpPr>
          <p:spPr>
            <a:xfrm>
              <a:off x="2376537" y="1412776"/>
              <a:ext cx="424847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Connettore 2 38">
              <a:extLst>
                <a:ext uri="{FF2B5EF4-FFF2-40B4-BE49-F238E27FC236}">
                  <a16:creationId xmlns:a16="http://schemas.microsoft.com/office/drawing/2014/main" id="{6CC8D2CE-0886-491F-A052-5FB66B4EC4DD}"/>
                </a:ext>
              </a:extLst>
            </p:cNvPr>
            <p:cNvCxnSpPr/>
            <p:nvPr/>
          </p:nvCxnSpPr>
          <p:spPr>
            <a:xfrm>
              <a:off x="2376537" y="1412776"/>
              <a:ext cx="0" cy="2880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Connettore 2 40">
              <a:extLst>
                <a:ext uri="{FF2B5EF4-FFF2-40B4-BE49-F238E27FC236}">
                  <a16:creationId xmlns:a16="http://schemas.microsoft.com/office/drawing/2014/main" id="{5E5E86F0-8876-4357-8F0C-2F54F7136293}"/>
                </a:ext>
              </a:extLst>
            </p:cNvPr>
            <p:cNvCxnSpPr/>
            <p:nvPr/>
          </p:nvCxnSpPr>
          <p:spPr>
            <a:xfrm>
              <a:off x="6625015" y="1412776"/>
              <a:ext cx="0" cy="2880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Freccia destra con strisce 41">
              <a:extLst>
                <a:ext uri="{FF2B5EF4-FFF2-40B4-BE49-F238E27FC236}">
                  <a16:creationId xmlns:a16="http://schemas.microsoft.com/office/drawing/2014/main" id="{7C2A59C0-E1C4-42F7-BF4B-D61498DF73CE}"/>
                </a:ext>
              </a:extLst>
            </p:cNvPr>
            <p:cNvSpPr/>
            <p:nvPr/>
          </p:nvSpPr>
          <p:spPr>
            <a:xfrm rot="5400000">
              <a:off x="2234350" y="2522913"/>
              <a:ext cx="284374" cy="660044"/>
            </a:xfrm>
            <a:prstGeom prst="stripedRightArrow">
              <a:avLst/>
            </a:prstGeom>
            <a:solidFill>
              <a:schemeClr val="accent1">
                <a:alpha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3" name="Freccia destra con strisce 42">
              <a:extLst>
                <a:ext uri="{FF2B5EF4-FFF2-40B4-BE49-F238E27FC236}">
                  <a16:creationId xmlns:a16="http://schemas.microsoft.com/office/drawing/2014/main" id="{9A2BF484-B47E-4E1D-AB1A-1E7978FB865E}"/>
                </a:ext>
              </a:extLst>
            </p:cNvPr>
            <p:cNvSpPr/>
            <p:nvPr/>
          </p:nvSpPr>
          <p:spPr>
            <a:xfrm rot="5400000">
              <a:off x="6539680" y="2533991"/>
              <a:ext cx="284374" cy="660044"/>
            </a:xfrm>
            <a:prstGeom prst="stripedRightArrow">
              <a:avLst/>
            </a:prstGeom>
            <a:solidFill>
              <a:schemeClr val="accent1">
                <a:alpha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grpSp>
    </p:spTree>
    <p:extLst>
      <p:ext uri="{BB962C8B-B14F-4D97-AF65-F5344CB8AC3E}">
        <p14:creationId xmlns:p14="http://schemas.microsoft.com/office/powerpoint/2010/main" val="3019053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9145015" y="260648"/>
            <a:ext cx="2808860" cy="2520280"/>
          </a:xfrm>
        </p:spPr>
        <p:txBody>
          <a:bodyPr/>
          <a:lstStyle/>
          <a:p>
            <a:pPr algn="l"/>
            <a:r>
              <a:rPr lang="it-IT" sz="2000" b="1" dirty="0">
                <a:latin typeface="Arial" panose="020B0604020202020204" pitchFamily="34" charset="0"/>
                <a:cs typeface="Arial" panose="020B0604020202020204" pitchFamily="34" charset="0"/>
              </a:rPr>
              <a:t>Nota 2</a:t>
            </a:r>
            <a:br>
              <a:rPr lang="it-IT" sz="2400" b="1" dirty="0">
                <a:latin typeface="Arial" panose="020B0604020202020204" pitchFamily="34" charset="0"/>
                <a:cs typeface="Arial" panose="020B0604020202020204" pitchFamily="34" charset="0"/>
              </a:rPr>
            </a:br>
            <a:r>
              <a:rPr lang="it-IT" sz="2400" b="1" dirty="0">
                <a:latin typeface="Arial" panose="020B0604020202020204" pitchFamily="34" charset="0"/>
                <a:cs typeface="Arial" panose="020B0604020202020204" pitchFamily="34" charset="0"/>
              </a:rPr>
              <a:t>spunto di riflessione: cosa succede al termine del primo anno?</a:t>
            </a:r>
          </a:p>
        </p:txBody>
      </p:sp>
      <p:sp>
        <p:nvSpPr>
          <p:cNvPr id="30" name="Sottotitolo 5"/>
          <p:cNvSpPr txBox="1">
            <a:spLocks/>
          </p:cNvSpPr>
          <p:nvPr/>
        </p:nvSpPr>
        <p:spPr>
          <a:xfrm>
            <a:off x="9217297" y="2636912"/>
            <a:ext cx="2592288" cy="3960440"/>
          </a:xfrm>
          <a:prstGeom prst="rect">
            <a:avLst/>
          </a:prstGeom>
        </p:spPr>
        <p:txBody>
          <a:bodyPr vert="horz" lIns="91440" tIns="45720" rIns="91440" bIns="45720" rtlCol="0" anchor="ctr">
            <a:normAutofit/>
          </a:bodyPr>
          <a:lstStyle>
            <a:lvl1pPr marL="0" indent="0" algn="l" defTabSz="914400" rtl="0" eaLnBrk="1" latinLnBrk="0" hangingPunct="1">
              <a:spcBef>
                <a:spcPct val="20000"/>
              </a:spcBef>
              <a:buClr>
                <a:schemeClr val="accent1"/>
              </a:buClr>
              <a:buFont typeface="Wingdings 2" pitchFamily="18" charset="2"/>
              <a:buNone/>
              <a:defRPr sz="1900" kern="1200" spc="150" baseline="0">
                <a:solidFill>
                  <a:srgbClr val="FFFFFF"/>
                </a:solidFill>
                <a:latin typeface="+mn-lt"/>
                <a:ea typeface="+mn-ea"/>
                <a:cs typeface="+mn-cs"/>
              </a:defRPr>
            </a:lvl1pPr>
            <a:lvl2pPr marL="457200" indent="0" algn="ctr" defTabSz="914400" rtl="0" eaLnBrk="1" latinLnBrk="0" hangingPunct="1">
              <a:spcBef>
                <a:spcPct val="20000"/>
              </a:spcBef>
              <a:buClr>
                <a:schemeClr val="accent2"/>
              </a:buClr>
              <a:buFont typeface="Wingdings" pitchFamily="2" charset="2"/>
              <a:buNone/>
              <a:defRPr sz="1800" kern="1200" spc="100" baseline="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Wingdings" pitchFamily="2" charset="2"/>
              <a:buNone/>
              <a:defRPr sz="1600" kern="1200" spc="100" baseline="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Wingdings" pitchFamily="2" charset="2"/>
              <a:buNone/>
              <a:defRPr sz="14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6"/>
              </a:buClr>
              <a:buFont typeface="Wingdings" pitchFamily="2" charset="2"/>
              <a:buNone/>
              <a:defRPr sz="1300" kern="1200" spc="1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Wingdings" pitchFamily="2" charset="2"/>
              <a:buNone/>
              <a:defRPr sz="12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Wingdings" pitchFamily="2" charset="2"/>
              <a:buNone/>
              <a:defRPr sz="12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Wingdings" pitchFamily="2" charset="2"/>
              <a:buNone/>
              <a:defRPr sz="12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5"/>
              </a:buClr>
              <a:buFont typeface="Wingdings" pitchFamily="2" charset="2"/>
              <a:buNone/>
              <a:defRPr sz="1200" kern="1200">
                <a:solidFill>
                  <a:schemeClr val="tx1">
                    <a:tint val="75000"/>
                  </a:schemeClr>
                </a:solidFill>
                <a:latin typeface="+mn-lt"/>
                <a:ea typeface="+mn-ea"/>
                <a:cs typeface="+mn-cs"/>
              </a:defRPr>
            </a:lvl9pPr>
          </a:lstStyle>
          <a:p>
            <a:r>
              <a:rPr lang="it-IT" sz="1400" dirty="0">
                <a:latin typeface="Arial" panose="020B0604020202020204" pitchFamily="34" charset="0"/>
                <a:cs typeface="Arial" panose="020B0604020202020204" pitchFamily="34" charset="0"/>
              </a:rPr>
              <a:t>In attesa della pubblicazione del Linee Guida: pareri in seguito all’analisi di alcune Istituzioni scolastiche e Associazioni/Riviste di studi scolastici</a:t>
            </a:r>
          </a:p>
        </p:txBody>
      </p:sp>
      <p:grpSp>
        <p:nvGrpSpPr>
          <p:cNvPr id="2" name="Gruppo 1">
            <a:extLst>
              <a:ext uri="{FF2B5EF4-FFF2-40B4-BE49-F238E27FC236}">
                <a16:creationId xmlns:a16="http://schemas.microsoft.com/office/drawing/2014/main" id="{A6BF53B9-4619-4CDE-BD3E-556F2537F97B}"/>
              </a:ext>
            </a:extLst>
          </p:cNvPr>
          <p:cNvGrpSpPr/>
          <p:nvPr/>
        </p:nvGrpSpPr>
        <p:grpSpPr>
          <a:xfrm>
            <a:off x="432321" y="738840"/>
            <a:ext cx="8280920" cy="4202328"/>
            <a:chOff x="432321" y="738840"/>
            <a:chExt cx="8280920" cy="4202328"/>
          </a:xfrm>
        </p:grpSpPr>
        <p:sp>
          <p:nvSpPr>
            <p:cNvPr id="16" name="Rettangolo arrotondato 9">
              <a:extLst>
                <a:ext uri="{FF2B5EF4-FFF2-40B4-BE49-F238E27FC236}">
                  <a16:creationId xmlns:a16="http://schemas.microsoft.com/office/drawing/2014/main" id="{05008702-F29F-4A62-AB19-3B6829E858C2}"/>
                </a:ext>
              </a:extLst>
            </p:cNvPr>
            <p:cNvSpPr/>
            <p:nvPr/>
          </p:nvSpPr>
          <p:spPr>
            <a:xfrm>
              <a:off x="432321" y="738840"/>
              <a:ext cx="8280920" cy="216024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fontAlgn="base">
                <a:spcBef>
                  <a:spcPct val="0"/>
                </a:spcBef>
                <a:spcAft>
                  <a:spcPct val="0"/>
                </a:spcAft>
              </a:pPr>
              <a:r>
                <a:rPr lang="it-IT" altLang="it-IT" sz="1600" u="sng" dirty="0">
                  <a:solidFill>
                    <a:schemeClr val="tx1"/>
                  </a:solidFill>
                  <a:latin typeface="Arial" panose="020B0604020202020204" pitchFamily="34" charset="0"/>
                  <a:cs typeface="Arial" panose="020B0604020202020204" pitchFamily="34" charset="0"/>
                </a:rPr>
                <a:t>Quesito ricorrente</a:t>
              </a:r>
              <a:r>
                <a:rPr lang="it-IT" altLang="it-IT" sz="1600" dirty="0">
                  <a:solidFill>
                    <a:schemeClr val="tx1"/>
                  </a:solidFill>
                  <a:latin typeface="Arial" panose="020B0604020202020204" pitchFamily="34" charset="0"/>
                  <a:cs typeface="Arial" panose="020B0604020202020204" pitchFamily="34" charset="0"/>
                </a:rPr>
                <a:t>: </a:t>
              </a:r>
              <a:r>
                <a:rPr lang="it-IT" sz="1600" dirty="0">
                  <a:solidFill>
                    <a:schemeClr val="tx1"/>
                  </a:solidFill>
                  <a:latin typeface="Arial" panose="020B0604020202020204" pitchFamily="34" charset="0"/>
                  <a:cs typeface="Arial" panose="020B0604020202020204" pitchFamily="34" charset="0"/>
                </a:rPr>
                <a:t>al termine del primo anno può non essere deliberata la non ammissione al secondo anno? Non è possibile attuare la sospensione delle scrutinio? E, se l'anno successivo il Consiglio di classe delibera la non ammissione al terzo anno, lo studente quale classe deve frequentare nuovamente? (art. 4, comma 7, D. </a:t>
              </a:r>
              <a:r>
                <a:rPr lang="it-IT" sz="1600" dirty="0" err="1">
                  <a:solidFill>
                    <a:schemeClr val="tx1"/>
                  </a:solidFill>
                  <a:latin typeface="Arial" panose="020B0604020202020204" pitchFamily="34" charset="0"/>
                  <a:cs typeface="Arial" panose="020B0604020202020204" pitchFamily="34" charset="0"/>
                </a:rPr>
                <a:t>Interm</a:t>
              </a:r>
              <a:r>
                <a:rPr lang="it-IT" sz="1600" dirty="0">
                  <a:solidFill>
                    <a:schemeClr val="tx1"/>
                  </a:solidFill>
                  <a:latin typeface="Arial" panose="020B0604020202020204" pitchFamily="34" charset="0"/>
                  <a:cs typeface="Arial" panose="020B0604020202020204" pitchFamily="34" charset="0"/>
                </a:rPr>
                <a:t>. 92/18). </a:t>
              </a:r>
            </a:p>
            <a:p>
              <a:pPr lvl="0" algn="just" defTabSz="914400" fontAlgn="base">
                <a:spcBef>
                  <a:spcPct val="0"/>
                </a:spcBef>
                <a:spcAft>
                  <a:spcPct val="0"/>
                </a:spcAft>
              </a:pPr>
              <a:r>
                <a:rPr lang="it-IT" sz="1600" dirty="0">
                  <a:solidFill>
                    <a:schemeClr val="tx1"/>
                  </a:solidFill>
                  <a:latin typeface="Arial" panose="020B0604020202020204" pitchFamily="34" charset="0"/>
                  <a:cs typeface="Arial" panose="020B0604020202020204" pitchFamily="34" charset="0"/>
                </a:rPr>
                <a:t>Le eventuali novità sono in vigore già da quest'anno? (art. 4, comma 6, D. </a:t>
              </a:r>
              <a:r>
                <a:rPr lang="it-IT" sz="1600" dirty="0" err="1">
                  <a:solidFill>
                    <a:schemeClr val="tx1"/>
                  </a:solidFill>
                  <a:latin typeface="Arial" panose="020B0604020202020204" pitchFamily="34" charset="0"/>
                  <a:cs typeface="Arial" panose="020B0604020202020204" pitchFamily="34" charset="0"/>
                </a:rPr>
                <a:t>Interm</a:t>
              </a:r>
              <a:r>
                <a:rPr lang="it-IT" sz="1600" dirty="0">
                  <a:solidFill>
                    <a:schemeClr val="tx1"/>
                  </a:solidFill>
                  <a:latin typeface="Arial" panose="020B0604020202020204" pitchFamily="34" charset="0"/>
                  <a:cs typeface="Arial" panose="020B0604020202020204" pitchFamily="34" charset="0"/>
                </a:rPr>
                <a:t>. 92/18).</a:t>
              </a:r>
              <a:endParaRPr lang="it-IT" altLang="it-IT" sz="1600" dirty="0">
                <a:solidFill>
                  <a:schemeClr val="tx1"/>
                </a:solidFill>
                <a:latin typeface="Arial" panose="020B0604020202020204" pitchFamily="34" charset="0"/>
                <a:cs typeface="Arial" panose="020B0604020202020204" pitchFamily="34" charset="0"/>
              </a:endParaRPr>
            </a:p>
          </p:txBody>
        </p:sp>
        <p:sp>
          <p:nvSpPr>
            <p:cNvPr id="17" name="Rettangolo arrotondato 24">
              <a:extLst>
                <a:ext uri="{FF2B5EF4-FFF2-40B4-BE49-F238E27FC236}">
                  <a16:creationId xmlns:a16="http://schemas.microsoft.com/office/drawing/2014/main" id="{3484AC5A-3DA0-4E6E-BBFB-30F5C802565D}"/>
                </a:ext>
              </a:extLst>
            </p:cNvPr>
            <p:cNvSpPr/>
            <p:nvPr/>
          </p:nvSpPr>
          <p:spPr>
            <a:xfrm>
              <a:off x="1440433" y="4077072"/>
              <a:ext cx="6474027" cy="864096"/>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400" fontAlgn="base">
                <a:spcBef>
                  <a:spcPct val="0"/>
                </a:spcBef>
                <a:spcAft>
                  <a:spcPct val="0"/>
                </a:spcAft>
              </a:pPr>
              <a:r>
                <a:rPr lang="it-IT" altLang="it-IT" sz="1600" b="1" dirty="0">
                  <a:solidFill>
                    <a:schemeClr val="tx1"/>
                  </a:solidFill>
                  <a:latin typeface="Arial" panose="020B0604020202020204" pitchFamily="34" charset="0"/>
                  <a:cs typeface="Arial" panose="020B0604020202020204" pitchFamily="34" charset="0"/>
                </a:rPr>
                <a:t>Questione controversa: </a:t>
              </a:r>
              <a:r>
                <a:rPr lang="it-IT" altLang="it-IT" sz="1600" dirty="0">
                  <a:solidFill>
                    <a:schemeClr val="tx1"/>
                  </a:solidFill>
                  <a:latin typeface="Arial" panose="020B0604020202020204" pitchFamily="34" charset="0"/>
                  <a:cs typeface="Arial" panose="020B0604020202020204" pitchFamily="34" charset="0"/>
                </a:rPr>
                <a:t>a tal proposito occorre considerare che . . . </a:t>
              </a:r>
            </a:p>
          </p:txBody>
        </p:sp>
        <p:sp>
          <p:nvSpPr>
            <p:cNvPr id="19" name="Freccia destra con strisce 18">
              <a:extLst>
                <a:ext uri="{FF2B5EF4-FFF2-40B4-BE49-F238E27FC236}">
                  <a16:creationId xmlns:a16="http://schemas.microsoft.com/office/drawing/2014/main" id="{23DBFEA4-5733-48F2-9285-029E099ED909}"/>
                </a:ext>
              </a:extLst>
            </p:cNvPr>
            <p:cNvSpPr/>
            <p:nvPr/>
          </p:nvSpPr>
          <p:spPr>
            <a:xfrm rot="5400000">
              <a:off x="4315681" y="3158054"/>
              <a:ext cx="358212" cy="660044"/>
            </a:xfrm>
            <a:prstGeom prst="stripedRightArrow">
              <a:avLst/>
            </a:prstGeom>
            <a:solidFill>
              <a:schemeClr val="accent1">
                <a:alpha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grpSp>
    </p:spTree>
    <p:extLst>
      <p:ext uri="{BB962C8B-B14F-4D97-AF65-F5344CB8AC3E}">
        <p14:creationId xmlns:p14="http://schemas.microsoft.com/office/powerpoint/2010/main" val="1230753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9145015" y="260648"/>
            <a:ext cx="2808860" cy="2520280"/>
          </a:xfrm>
        </p:spPr>
        <p:txBody>
          <a:bodyPr/>
          <a:lstStyle/>
          <a:p>
            <a:pPr algn="l"/>
            <a:r>
              <a:rPr lang="it-IT" sz="2000" b="1" dirty="0">
                <a:latin typeface="Arial" panose="020B0604020202020204" pitchFamily="34" charset="0"/>
                <a:cs typeface="Arial" panose="020B0604020202020204" pitchFamily="34" charset="0"/>
              </a:rPr>
              <a:t>Nota 2</a:t>
            </a:r>
            <a:br>
              <a:rPr lang="it-IT" sz="2400" b="1" dirty="0">
                <a:latin typeface="Arial" panose="020B0604020202020204" pitchFamily="34" charset="0"/>
                <a:cs typeface="Arial" panose="020B0604020202020204" pitchFamily="34" charset="0"/>
              </a:rPr>
            </a:br>
            <a:r>
              <a:rPr lang="it-IT" sz="2400" b="1" dirty="0">
                <a:latin typeface="Arial" panose="020B0604020202020204" pitchFamily="34" charset="0"/>
                <a:cs typeface="Arial" panose="020B0604020202020204" pitchFamily="34" charset="0"/>
              </a:rPr>
              <a:t>spunto di riflessione: cosa succede al termine del primo anno?</a:t>
            </a:r>
          </a:p>
        </p:txBody>
      </p:sp>
      <p:sp>
        <p:nvSpPr>
          <p:cNvPr id="30" name="Sottotitolo 5"/>
          <p:cNvSpPr txBox="1">
            <a:spLocks/>
          </p:cNvSpPr>
          <p:nvPr/>
        </p:nvSpPr>
        <p:spPr>
          <a:xfrm>
            <a:off x="9217297" y="2636912"/>
            <a:ext cx="2592288" cy="3960440"/>
          </a:xfrm>
          <a:prstGeom prst="rect">
            <a:avLst/>
          </a:prstGeom>
        </p:spPr>
        <p:txBody>
          <a:bodyPr vert="horz" lIns="91440" tIns="45720" rIns="91440" bIns="45720" rtlCol="0" anchor="ctr">
            <a:normAutofit/>
          </a:bodyPr>
          <a:lstStyle>
            <a:lvl1pPr marL="0" indent="0" algn="l" defTabSz="914400" rtl="0" eaLnBrk="1" latinLnBrk="0" hangingPunct="1">
              <a:spcBef>
                <a:spcPct val="20000"/>
              </a:spcBef>
              <a:buClr>
                <a:schemeClr val="accent1"/>
              </a:buClr>
              <a:buFont typeface="Wingdings 2" pitchFamily="18" charset="2"/>
              <a:buNone/>
              <a:defRPr sz="1900" kern="1200" spc="150" baseline="0">
                <a:solidFill>
                  <a:srgbClr val="FFFFFF"/>
                </a:solidFill>
                <a:latin typeface="+mn-lt"/>
                <a:ea typeface="+mn-ea"/>
                <a:cs typeface="+mn-cs"/>
              </a:defRPr>
            </a:lvl1pPr>
            <a:lvl2pPr marL="457200" indent="0" algn="ctr" defTabSz="914400" rtl="0" eaLnBrk="1" latinLnBrk="0" hangingPunct="1">
              <a:spcBef>
                <a:spcPct val="20000"/>
              </a:spcBef>
              <a:buClr>
                <a:schemeClr val="accent2"/>
              </a:buClr>
              <a:buFont typeface="Wingdings" pitchFamily="2" charset="2"/>
              <a:buNone/>
              <a:defRPr sz="1800" kern="1200" spc="100" baseline="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Wingdings" pitchFamily="2" charset="2"/>
              <a:buNone/>
              <a:defRPr sz="1600" kern="1200" spc="100" baseline="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Wingdings" pitchFamily="2" charset="2"/>
              <a:buNone/>
              <a:defRPr sz="14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6"/>
              </a:buClr>
              <a:buFont typeface="Wingdings" pitchFamily="2" charset="2"/>
              <a:buNone/>
              <a:defRPr sz="1300" kern="1200" spc="1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Wingdings" pitchFamily="2" charset="2"/>
              <a:buNone/>
              <a:defRPr sz="12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Wingdings" pitchFamily="2" charset="2"/>
              <a:buNone/>
              <a:defRPr sz="12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Wingdings" pitchFamily="2" charset="2"/>
              <a:buNone/>
              <a:defRPr sz="12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5"/>
              </a:buClr>
              <a:buFont typeface="Wingdings" pitchFamily="2" charset="2"/>
              <a:buNone/>
              <a:defRPr sz="1200" kern="1200">
                <a:solidFill>
                  <a:schemeClr val="tx1">
                    <a:tint val="75000"/>
                  </a:schemeClr>
                </a:solidFill>
                <a:latin typeface="+mn-lt"/>
                <a:ea typeface="+mn-ea"/>
                <a:cs typeface="+mn-cs"/>
              </a:defRPr>
            </a:lvl9pPr>
          </a:lstStyle>
          <a:p>
            <a:r>
              <a:rPr lang="it-IT" sz="1400" dirty="0">
                <a:latin typeface="Arial" panose="020B0604020202020204" pitchFamily="34" charset="0"/>
                <a:cs typeface="Arial" panose="020B0604020202020204" pitchFamily="34" charset="0"/>
              </a:rPr>
              <a:t>Art. 4, comma 6, D. </a:t>
            </a:r>
            <a:r>
              <a:rPr lang="it-IT" sz="1400" dirty="0" err="1">
                <a:latin typeface="Arial" panose="020B0604020202020204" pitchFamily="34" charset="0"/>
                <a:cs typeface="Arial" panose="020B0604020202020204" pitchFamily="34" charset="0"/>
              </a:rPr>
              <a:t>Intermin</a:t>
            </a:r>
            <a:r>
              <a:rPr lang="it-IT" sz="1400" dirty="0">
                <a:latin typeface="Arial" panose="020B0604020202020204" pitchFamily="34" charset="0"/>
                <a:cs typeface="Arial" panose="020B0604020202020204" pitchFamily="34" charset="0"/>
              </a:rPr>
              <a:t>. 24 maggio 2018, n.92</a:t>
            </a:r>
          </a:p>
        </p:txBody>
      </p:sp>
      <p:grpSp>
        <p:nvGrpSpPr>
          <p:cNvPr id="28" name="Gruppo 27">
            <a:extLst>
              <a:ext uri="{FF2B5EF4-FFF2-40B4-BE49-F238E27FC236}">
                <a16:creationId xmlns:a16="http://schemas.microsoft.com/office/drawing/2014/main" id="{3C3BC554-C794-43EF-8C9A-BEBF05466836}"/>
              </a:ext>
            </a:extLst>
          </p:cNvPr>
          <p:cNvGrpSpPr/>
          <p:nvPr/>
        </p:nvGrpSpPr>
        <p:grpSpPr>
          <a:xfrm>
            <a:off x="288306" y="412399"/>
            <a:ext cx="8568951" cy="6112945"/>
            <a:chOff x="288306" y="412399"/>
            <a:chExt cx="8568951" cy="6112945"/>
          </a:xfrm>
        </p:grpSpPr>
        <p:sp>
          <p:nvSpPr>
            <p:cNvPr id="8" name="Rettangolo arrotondato 27">
              <a:extLst>
                <a:ext uri="{FF2B5EF4-FFF2-40B4-BE49-F238E27FC236}">
                  <a16:creationId xmlns:a16="http://schemas.microsoft.com/office/drawing/2014/main" id="{ACF75E13-94F7-4C49-98FB-3C06E9EDC7E2}"/>
                </a:ext>
              </a:extLst>
            </p:cNvPr>
            <p:cNvSpPr/>
            <p:nvPr/>
          </p:nvSpPr>
          <p:spPr>
            <a:xfrm>
              <a:off x="1368425" y="412399"/>
              <a:ext cx="6336704" cy="648072"/>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ltLang="it-IT" b="1" dirty="0">
                  <a:solidFill>
                    <a:schemeClr val="tx1"/>
                  </a:solidFill>
                  <a:latin typeface="Arial" panose="020B0604020202020204" pitchFamily="34" charset="0"/>
                  <a:cs typeface="Arial" panose="020B0604020202020204" pitchFamily="34" charset="0"/>
                </a:rPr>
                <a:t>LA VALUTAZIONE INTERMEDIA E FINALE</a:t>
              </a:r>
            </a:p>
            <a:p>
              <a:pPr algn="ctr"/>
              <a:r>
                <a:rPr lang="it-IT" altLang="it-IT" dirty="0">
                  <a:solidFill>
                    <a:schemeClr val="tx1"/>
                  </a:solidFill>
                  <a:latin typeface="Arial" panose="020B0604020202020204" pitchFamily="34" charset="0"/>
                  <a:cs typeface="Arial" panose="020B0604020202020204" pitchFamily="34" charset="0"/>
                </a:rPr>
                <a:t>resta disciplinata</a:t>
              </a:r>
            </a:p>
          </p:txBody>
        </p:sp>
        <p:sp>
          <p:nvSpPr>
            <p:cNvPr id="9" name="Rettangolo arrotondato 21">
              <a:extLst>
                <a:ext uri="{FF2B5EF4-FFF2-40B4-BE49-F238E27FC236}">
                  <a16:creationId xmlns:a16="http://schemas.microsoft.com/office/drawing/2014/main" id="{4B99A395-E437-4CAA-A042-42F3A89D5C13}"/>
                </a:ext>
              </a:extLst>
            </p:cNvPr>
            <p:cNvSpPr/>
            <p:nvPr/>
          </p:nvSpPr>
          <p:spPr>
            <a:xfrm>
              <a:off x="576337" y="1566154"/>
              <a:ext cx="2160240" cy="121477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Art. 13 </a:t>
              </a:r>
              <a:r>
                <a:rPr lang="it-IT" altLang="it-IT" sz="1600" dirty="0" err="1">
                  <a:solidFill>
                    <a:schemeClr val="tx1"/>
                  </a:solidFill>
                  <a:latin typeface="Arial" panose="020B0604020202020204" pitchFamily="34" charset="0"/>
                  <a:cs typeface="Arial" panose="020B0604020202020204" pitchFamily="34" charset="0"/>
                </a:rPr>
                <a:t>D.Lgs.</a:t>
              </a:r>
              <a:r>
                <a:rPr lang="it-IT" altLang="it-IT" sz="1600" dirty="0">
                  <a:solidFill>
                    <a:schemeClr val="tx1"/>
                  </a:solidFill>
                  <a:latin typeface="Arial" panose="020B0604020202020204" pitchFamily="34" charset="0"/>
                  <a:cs typeface="Arial" panose="020B0604020202020204" pitchFamily="34" charset="0"/>
                </a:rPr>
                <a:t> 17 ottobre 2005, n. 226</a:t>
              </a:r>
            </a:p>
            <a:p>
              <a:pPr lvl="0" algn="ctr" defTabSz="914400" fontAlgn="base">
                <a:spcBef>
                  <a:spcPct val="0"/>
                </a:spcBef>
                <a:spcAft>
                  <a:spcPct val="0"/>
                </a:spcAft>
              </a:pPr>
              <a:r>
                <a:rPr lang="it-IT" altLang="it-IT" sz="1400" dirty="0">
                  <a:solidFill>
                    <a:schemeClr val="tx1"/>
                  </a:solidFill>
                  <a:latin typeface="Arial" panose="020B0604020202020204" pitchFamily="34" charset="0"/>
                  <a:cs typeface="Arial" panose="020B0604020202020204" pitchFamily="34" charset="0"/>
                </a:rPr>
                <a:t> (e successive modificazioni)</a:t>
              </a:r>
            </a:p>
          </p:txBody>
        </p:sp>
        <p:sp>
          <p:nvSpPr>
            <p:cNvPr id="10" name="Rettangolo arrotondato 22">
              <a:extLst>
                <a:ext uri="{FF2B5EF4-FFF2-40B4-BE49-F238E27FC236}">
                  <a16:creationId xmlns:a16="http://schemas.microsoft.com/office/drawing/2014/main" id="{28281815-DA82-4C38-9C01-BA9F92FE22A9}"/>
                </a:ext>
              </a:extLst>
            </p:cNvPr>
            <p:cNvSpPr/>
            <p:nvPr/>
          </p:nvSpPr>
          <p:spPr>
            <a:xfrm>
              <a:off x="3240633" y="1566154"/>
              <a:ext cx="2520280" cy="121477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Art. 2 D.L. 1° settembre 2008, n. 137 </a:t>
              </a:r>
            </a:p>
            <a:p>
              <a:pPr lvl="0" algn="ctr" defTabSz="914400" fontAlgn="base">
                <a:spcBef>
                  <a:spcPct val="0"/>
                </a:spcBef>
                <a:spcAft>
                  <a:spcPct val="0"/>
                </a:spcAft>
              </a:pPr>
              <a:r>
                <a:rPr lang="it-IT" altLang="it-IT" sz="1400" dirty="0">
                  <a:solidFill>
                    <a:schemeClr val="tx1"/>
                  </a:solidFill>
                  <a:latin typeface="Arial" panose="020B0604020202020204" pitchFamily="34" charset="0"/>
                  <a:cs typeface="Arial" panose="020B0604020202020204" pitchFamily="34" charset="0"/>
                </a:rPr>
                <a:t>(convertito, con modificazioni, nella legge 30 ottobre 2008, n. 169)</a:t>
              </a:r>
              <a:endParaRPr lang="it-IT" altLang="it-IT" sz="1600" dirty="0">
                <a:solidFill>
                  <a:schemeClr val="tx1"/>
                </a:solidFill>
                <a:latin typeface="Arial" panose="020B0604020202020204" pitchFamily="34" charset="0"/>
                <a:cs typeface="Arial" panose="020B0604020202020204" pitchFamily="34" charset="0"/>
              </a:endParaRPr>
            </a:p>
          </p:txBody>
        </p:sp>
        <p:sp>
          <p:nvSpPr>
            <p:cNvPr id="11" name="Rettangolo arrotondato 24">
              <a:extLst>
                <a:ext uri="{FF2B5EF4-FFF2-40B4-BE49-F238E27FC236}">
                  <a16:creationId xmlns:a16="http://schemas.microsoft.com/office/drawing/2014/main" id="{13582C01-7816-46FC-A82E-B7E0D7BCE80E}"/>
                </a:ext>
              </a:extLst>
            </p:cNvPr>
            <p:cNvSpPr/>
            <p:nvPr/>
          </p:nvSpPr>
          <p:spPr>
            <a:xfrm>
              <a:off x="6264969" y="1566154"/>
              <a:ext cx="2160240" cy="121477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D.P.R. 22 giugno 2009, n. 122</a:t>
              </a:r>
            </a:p>
          </p:txBody>
        </p:sp>
        <p:sp>
          <p:nvSpPr>
            <p:cNvPr id="12" name="Rettangolo arrotondato 26">
              <a:extLst>
                <a:ext uri="{FF2B5EF4-FFF2-40B4-BE49-F238E27FC236}">
                  <a16:creationId xmlns:a16="http://schemas.microsoft.com/office/drawing/2014/main" id="{81FFAE76-9BF5-4989-8712-28CF18623A2A}"/>
                </a:ext>
              </a:extLst>
            </p:cNvPr>
            <p:cNvSpPr/>
            <p:nvPr/>
          </p:nvSpPr>
          <p:spPr>
            <a:xfrm>
              <a:off x="288306" y="3216844"/>
              <a:ext cx="2808312" cy="187220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400" dirty="0">
                  <a:solidFill>
                    <a:schemeClr val="tx1"/>
                  </a:solidFill>
                  <a:latin typeface="Arial" panose="020B0604020202020204" pitchFamily="34" charset="0"/>
                  <a:cs typeface="Arial" panose="020B0604020202020204" pitchFamily="34" charset="0"/>
                </a:rPr>
                <a:t>«Norme generali e livelli essenziali delle prestazioni relativi al secondo ciclo del sistema educativo di istruzione e formazione, a norma dell'articolo 2 della legge 28 marzo 2003, n. 53»</a:t>
              </a:r>
            </a:p>
            <a:p>
              <a:r>
                <a:rPr lang="it-IT" sz="1400" dirty="0">
                  <a:solidFill>
                    <a:schemeClr val="tx1"/>
                  </a:solidFill>
                  <a:latin typeface="Arial" panose="020B0604020202020204" pitchFamily="34" charset="0"/>
                  <a:cs typeface="Arial" panose="020B0604020202020204" pitchFamily="34" charset="0"/>
                </a:rPr>
                <a:t>Art. 13 – Valutazione e scrutini</a:t>
              </a:r>
            </a:p>
          </p:txBody>
        </p:sp>
        <p:sp>
          <p:nvSpPr>
            <p:cNvPr id="13" name="Rettangolo arrotondato 31">
              <a:extLst>
                <a:ext uri="{FF2B5EF4-FFF2-40B4-BE49-F238E27FC236}">
                  <a16:creationId xmlns:a16="http://schemas.microsoft.com/office/drawing/2014/main" id="{3B28AF3C-FBE9-4EF6-8F13-6348305ADD73}"/>
                </a:ext>
              </a:extLst>
            </p:cNvPr>
            <p:cNvSpPr/>
            <p:nvPr/>
          </p:nvSpPr>
          <p:spPr>
            <a:xfrm>
              <a:off x="3168625" y="3216844"/>
              <a:ext cx="2808312" cy="1872203"/>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400" dirty="0">
                  <a:solidFill>
                    <a:schemeClr val="tx1"/>
                  </a:solidFill>
                  <a:latin typeface="Arial" panose="020B0604020202020204" pitchFamily="34" charset="0"/>
                  <a:cs typeface="Arial" panose="020B0604020202020204" pitchFamily="34" charset="0"/>
                </a:rPr>
                <a:t>«Disposizioni urgenti in materia di istruzione e università»</a:t>
              </a:r>
            </a:p>
            <a:p>
              <a:r>
                <a:rPr lang="it-IT" sz="1400" dirty="0">
                  <a:solidFill>
                    <a:schemeClr val="tx1"/>
                  </a:solidFill>
                  <a:latin typeface="Arial" panose="020B0604020202020204" pitchFamily="34" charset="0"/>
                  <a:cs typeface="Arial" panose="020B0604020202020204" pitchFamily="34" charset="0"/>
                </a:rPr>
                <a:t>Art. 2 – Valutazione del comportamento degli studenti</a:t>
              </a:r>
            </a:p>
          </p:txBody>
        </p:sp>
        <p:sp>
          <p:nvSpPr>
            <p:cNvPr id="14" name="Rettangolo arrotondato 32">
              <a:extLst>
                <a:ext uri="{FF2B5EF4-FFF2-40B4-BE49-F238E27FC236}">
                  <a16:creationId xmlns:a16="http://schemas.microsoft.com/office/drawing/2014/main" id="{DE604DFB-9D63-45C1-A5F2-2C68DD9A9C03}"/>
                </a:ext>
              </a:extLst>
            </p:cNvPr>
            <p:cNvSpPr/>
            <p:nvPr/>
          </p:nvSpPr>
          <p:spPr>
            <a:xfrm>
              <a:off x="6048945" y="3216844"/>
              <a:ext cx="2808312" cy="1872197"/>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400" dirty="0">
                  <a:solidFill>
                    <a:schemeClr val="tx1"/>
                  </a:solidFill>
                  <a:latin typeface="Arial" panose="020B0604020202020204" pitchFamily="34" charset="0"/>
                  <a:cs typeface="Arial" panose="020B0604020202020204" pitchFamily="34" charset="0"/>
                </a:rPr>
                <a:t>«Regolamento recante coordinamento delle norme vigenti per la valutazione degli alunni e ulteriori modalità applicative in materia </a:t>
              </a:r>
              <a:r>
                <a:rPr lang="it-IT" sz="1200" dirty="0">
                  <a:solidFill>
                    <a:schemeClr val="tx1"/>
                  </a:solidFill>
                  <a:latin typeface="Arial" panose="020B0604020202020204" pitchFamily="34" charset="0"/>
                  <a:cs typeface="Arial" panose="020B0604020202020204" pitchFamily="34" charset="0"/>
                </a:rPr>
                <a:t>(ai sensi degli articoli 2 e 3 del decreto-legge 1° settembre 2008, n. 137, convertito, con modificazioni, dalla legge 30 ottobre 2008, n. 169)</a:t>
              </a:r>
            </a:p>
          </p:txBody>
        </p:sp>
        <p:sp>
          <p:nvSpPr>
            <p:cNvPr id="15" name="Freccia in giù 14">
              <a:extLst>
                <a:ext uri="{FF2B5EF4-FFF2-40B4-BE49-F238E27FC236}">
                  <a16:creationId xmlns:a16="http://schemas.microsoft.com/office/drawing/2014/main" id="{83CACD01-DF75-460B-A361-0DBACCBC92A4}"/>
                </a:ext>
              </a:extLst>
            </p:cNvPr>
            <p:cNvSpPr/>
            <p:nvPr/>
          </p:nvSpPr>
          <p:spPr>
            <a:xfrm>
              <a:off x="1386427" y="2861485"/>
              <a:ext cx="540060" cy="288032"/>
            </a:xfrm>
            <a:prstGeom prst="downArrow">
              <a:avLst/>
            </a:prstGeom>
            <a:gradFill flip="none" rotWithShape="1">
              <a:gsLst>
                <a:gs pos="0">
                  <a:schemeClr val="accent1">
                    <a:lumMod val="60000"/>
                    <a:lumOff val="40000"/>
                  </a:schemeClr>
                </a:gs>
                <a:gs pos="100000">
                  <a:schemeClr val="accent1">
                    <a:tint val="44500"/>
                    <a:satMod val="160000"/>
                  </a:schemeClr>
                </a:gs>
                <a:gs pos="100000">
                  <a:schemeClr val="accent1">
                    <a:tint val="23500"/>
                    <a:satMod val="16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Freccia in giù 17">
              <a:extLst>
                <a:ext uri="{FF2B5EF4-FFF2-40B4-BE49-F238E27FC236}">
                  <a16:creationId xmlns:a16="http://schemas.microsoft.com/office/drawing/2014/main" id="{930430B1-1F86-4A65-AD57-1FB4E630B0A9}"/>
                </a:ext>
              </a:extLst>
            </p:cNvPr>
            <p:cNvSpPr/>
            <p:nvPr/>
          </p:nvSpPr>
          <p:spPr>
            <a:xfrm>
              <a:off x="4284749" y="2861485"/>
              <a:ext cx="540060" cy="288032"/>
            </a:xfrm>
            <a:prstGeom prst="downArrow">
              <a:avLst/>
            </a:prstGeom>
            <a:gradFill flip="none" rotWithShape="1">
              <a:gsLst>
                <a:gs pos="0">
                  <a:schemeClr val="accent1">
                    <a:lumMod val="60000"/>
                    <a:lumOff val="40000"/>
                  </a:schemeClr>
                </a:gs>
                <a:gs pos="100000">
                  <a:schemeClr val="accent1">
                    <a:tint val="44500"/>
                    <a:satMod val="160000"/>
                  </a:schemeClr>
                </a:gs>
                <a:gs pos="100000">
                  <a:schemeClr val="accent1">
                    <a:tint val="23500"/>
                    <a:satMod val="16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Freccia in giù 19">
              <a:extLst>
                <a:ext uri="{FF2B5EF4-FFF2-40B4-BE49-F238E27FC236}">
                  <a16:creationId xmlns:a16="http://schemas.microsoft.com/office/drawing/2014/main" id="{FE979EA8-1A2B-44D5-8BD7-BCCF24F47380}"/>
                </a:ext>
              </a:extLst>
            </p:cNvPr>
            <p:cNvSpPr/>
            <p:nvPr/>
          </p:nvSpPr>
          <p:spPr>
            <a:xfrm>
              <a:off x="7129065" y="2861485"/>
              <a:ext cx="540060" cy="288032"/>
            </a:xfrm>
            <a:prstGeom prst="downArrow">
              <a:avLst/>
            </a:prstGeom>
            <a:gradFill flip="none" rotWithShape="1">
              <a:gsLst>
                <a:gs pos="0">
                  <a:schemeClr val="accent1">
                    <a:lumMod val="60000"/>
                    <a:lumOff val="40000"/>
                  </a:schemeClr>
                </a:gs>
                <a:gs pos="100000">
                  <a:schemeClr val="accent1">
                    <a:tint val="44500"/>
                    <a:satMod val="160000"/>
                  </a:schemeClr>
                </a:gs>
                <a:gs pos="100000">
                  <a:schemeClr val="accent1">
                    <a:tint val="23500"/>
                    <a:satMod val="16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22" name="Connettore 1 15">
              <a:extLst>
                <a:ext uri="{FF2B5EF4-FFF2-40B4-BE49-F238E27FC236}">
                  <a16:creationId xmlns:a16="http://schemas.microsoft.com/office/drawing/2014/main" id="{95D0BED1-385D-40BB-BDFA-03DE3B70E83C}"/>
                </a:ext>
              </a:extLst>
            </p:cNvPr>
            <p:cNvCxnSpPr/>
            <p:nvPr/>
          </p:nvCxnSpPr>
          <p:spPr>
            <a:xfrm>
              <a:off x="1674459" y="1272628"/>
              <a:ext cx="574263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Connettore 2 22">
              <a:extLst>
                <a:ext uri="{FF2B5EF4-FFF2-40B4-BE49-F238E27FC236}">
                  <a16:creationId xmlns:a16="http://schemas.microsoft.com/office/drawing/2014/main" id="{52B1122B-E55B-4E14-A86E-FC2F69F50C86}"/>
                </a:ext>
              </a:extLst>
            </p:cNvPr>
            <p:cNvCxnSpPr>
              <a:cxnSpLocks/>
            </p:cNvCxnSpPr>
            <p:nvPr/>
          </p:nvCxnSpPr>
          <p:spPr>
            <a:xfrm>
              <a:off x="1656457" y="1265909"/>
              <a:ext cx="0" cy="2973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Connettore 2 24">
              <a:extLst>
                <a:ext uri="{FF2B5EF4-FFF2-40B4-BE49-F238E27FC236}">
                  <a16:creationId xmlns:a16="http://schemas.microsoft.com/office/drawing/2014/main" id="{3B503A21-0556-4712-B713-8DEE7DB221D6}"/>
                </a:ext>
              </a:extLst>
            </p:cNvPr>
            <p:cNvCxnSpPr>
              <a:cxnSpLocks/>
            </p:cNvCxnSpPr>
            <p:nvPr/>
          </p:nvCxnSpPr>
          <p:spPr>
            <a:xfrm>
              <a:off x="7388450" y="1272628"/>
              <a:ext cx="0" cy="2973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Connettore 2 26">
              <a:extLst>
                <a:ext uri="{FF2B5EF4-FFF2-40B4-BE49-F238E27FC236}">
                  <a16:creationId xmlns:a16="http://schemas.microsoft.com/office/drawing/2014/main" id="{675E3F5F-CF19-49CC-9A9D-826BA7B18492}"/>
                </a:ext>
              </a:extLst>
            </p:cNvPr>
            <p:cNvCxnSpPr>
              <a:cxnSpLocks/>
            </p:cNvCxnSpPr>
            <p:nvPr/>
          </p:nvCxnSpPr>
          <p:spPr>
            <a:xfrm>
              <a:off x="4464769" y="1060471"/>
              <a:ext cx="0" cy="42818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Freccia a destra con strisce 19">
              <a:extLst>
                <a:ext uri="{FF2B5EF4-FFF2-40B4-BE49-F238E27FC236}">
                  <a16:creationId xmlns:a16="http://schemas.microsoft.com/office/drawing/2014/main" id="{0EE9E0E1-3463-4580-AB78-27808564C5A1}"/>
                </a:ext>
              </a:extLst>
            </p:cNvPr>
            <p:cNvSpPr/>
            <p:nvPr/>
          </p:nvSpPr>
          <p:spPr>
            <a:xfrm rot="5400000">
              <a:off x="4393703" y="5088110"/>
              <a:ext cx="358155" cy="648072"/>
            </a:xfrm>
            <a:prstGeom prst="stripedRightArrow">
              <a:avLst/>
            </a:prstGeom>
            <a:gradFill flip="none" rotWithShape="1">
              <a:gsLst>
                <a:gs pos="0">
                  <a:schemeClr val="bg2"/>
                </a:gs>
                <a:gs pos="100000">
                  <a:schemeClr val="accent1">
                    <a:tint val="44500"/>
                    <a:satMod val="160000"/>
                  </a:schemeClr>
                </a:gs>
                <a:gs pos="100000">
                  <a:schemeClr val="accent1">
                    <a:tint val="23500"/>
                    <a:satMod val="160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 name="Rettangolo arrotondato 20">
              <a:extLst>
                <a:ext uri="{FF2B5EF4-FFF2-40B4-BE49-F238E27FC236}">
                  <a16:creationId xmlns:a16="http://schemas.microsoft.com/office/drawing/2014/main" id="{F974965E-61EB-4E41-8A9A-54544465C841}"/>
                </a:ext>
              </a:extLst>
            </p:cNvPr>
            <p:cNvSpPr/>
            <p:nvPr/>
          </p:nvSpPr>
          <p:spPr>
            <a:xfrm>
              <a:off x="576337" y="5661249"/>
              <a:ext cx="8064896" cy="864095"/>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it-IT" sz="1600" dirty="0">
                  <a:solidFill>
                    <a:schemeClr val="tx1"/>
                  </a:solidFill>
                  <a:latin typeface="Arial" panose="020B0604020202020204" pitchFamily="34" charset="0"/>
                  <a:cs typeface="Arial" panose="020B0604020202020204" pitchFamily="34" charset="0"/>
                </a:rPr>
                <a:t>in modo da accertare il livello delle </a:t>
              </a:r>
              <a:r>
                <a:rPr lang="it-IT" sz="1600" b="1" dirty="0">
                  <a:solidFill>
                    <a:schemeClr val="tx1"/>
                  </a:solidFill>
                  <a:latin typeface="Arial" panose="020B0604020202020204" pitchFamily="34" charset="0"/>
                  <a:cs typeface="Arial" panose="020B0604020202020204" pitchFamily="34" charset="0"/>
                </a:rPr>
                <a:t>competenze</a:t>
              </a:r>
              <a:r>
                <a:rPr lang="it-IT" sz="1600" dirty="0">
                  <a:solidFill>
                    <a:schemeClr val="tx1"/>
                  </a:solidFill>
                  <a:latin typeface="Arial" panose="020B0604020202020204" pitchFamily="34" charset="0"/>
                  <a:cs typeface="Arial" panose="020B0604020202020204" pitchFamily="34" charset="0"/>
                </a:rPr>
                <a:t>, delle </a:t>
              </a:r>
              <a:r>
                <a:rPr lang="it-IT" sz="1600" b="1" dirty="0">
                  <a:solidFill>
                    <a:schemeClr val="tx1"/>
                  </a:solidFill>
                  <a:latin typeface="Arial" panose="020B0604020202020204" pitchFamily="34" charset="0"/>
                  <a:cs typeface="Arial" panose="020B0604020202020204" pitchFamily="34" charset="0"/>
                </a:rPr>
                <a:t>abilità</a:t>
              </a:r>
              <a:r>
                <a:rPr lang="it-IT" sz="1600" dirty="0">
                  <a:solidFill>
                    <a:schemeClr val="tx1"/>
                  </a:solidFill>
                  <a:latin typeface="Arial" panose="020B0604020202020204" pitchFamily="34" charset="0"/>
                  <a:cs typeface="Arial" panose="020B0604020202020204" pitchFamily="34" charset="0"/>
                </a:rPr>
                <a:t> e delle </a:t>
              </a:r>
              <a:r>
                <a:rPr lang="it-IT" sz="1600" b="1" dirty="0">
                  <a:solidFill>
                    <a:schemeClr val="tx1"/>
                  </a:solidFill>
                  <a:latin typeface="Arial" panose="020B0604020202020204" pitchFamily="34" charset="0"/>
                  <a:cs typeface="Arial" panose="020B0604020202020204" pitchFamily="34" charset="0"/>
                </a:rPr>
                <a:t>conoscenze</a:t>
              </a:r>
              <a:r>
                <a:rPr lang="it-IT" sz="1600" dirty="0">
                  <a:solidFill>
                    <a:schemeClr val="tx1"/>
                  </a:solidFill>
                  <a:latin typeface="Arial" panose="020B0604020202020204" pitchFamily="34" charset="0"/>
                  <a:cs typeface="Arial" panose="020B0604020202020204" pitchFamily="34" charset="0"/>
                </a:rPr>
                <a:t> maturate da ciascuna studentessa e da ciascuno studente in relazione alle unità di apprendimento, nelle quali è strutturato il Progetto formativo individuale (P.F.I.) </a:t>
              </a:r>
            </a:p>
          </p:txBody>
        </p:sp>
      </p:grpSp>
    </p:spTree>
    <p:extLst>
      <p:ext uri="{BB962C8B-B14F-4D97-AF65-F5344CB8AC3E}">
        <p14:creationId xmlns:p14="http://schemas.microsoft.com/office/powerpoint/2010/main" val="2735301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9145015" y="260648"/>
            <a:ext cx="2808860" cy="2520280"/>
          </a:xfrm>
        </p:spPr>
        <p:txBody>
          <a:bodyPr/>
          <a:lstStyle/>
          <a:p>
            <a:pPr algn="l"/>
            <a:r>
              <a:rPr lang="it-IT" sz="2000" b="1" dirty="0">
                <a:latin typeface="Arial" panose="020B0604020202020204" pitchFamily="34" charset="0"/>
                <a:cs typeface="Arial" panose="020B0604020202020204" pitchFamily="34" charset="0"/>
              </a:rPr>
              <a:t>Nota 2</a:t>
            </a:r>
            <a:br>
              <a:rPr lang="it-IT" sz="2400" b="1" dirty="0">
                <a:latin typeface="Arial" panose="020B0604020202020204" pitchFamily="34" charset="0"/>
                <a:cs typeface="Arial" panose="020B0604020202020204" pitchFamily="34" charset="0"/>
              </a:rPr>
            </a:br>
            <a:r>
              <a:rPr lang="it-IT" sz="2400" b="1" dirty="0">
                <a:latin typeface="Arial" panose="020B0604020202020204" pitchFamily="34" charset="0"/>
                <a:cs typeface="Arial" panose="020B0604020202020204" pitchFamily="34" charset="0"/>
              </a:rPr>
              <a:t>spunto di riflessione: cosa succede al termine del primo anno?</a:t>
            </a:r>
          </a:p>
        </p:txBody>
      </p:sp>
      <p:sp>
        <p:nvSpPr>
          <p:cNvPr id="21" name="Sottotitolo 5">
            <a:extLst>
              <a:ext uri="{FF2B5EF4-FFF2-40B4-BE49-F238E27FC236}">
                <a16:creationId xmlns:a16="http://schemas.microsoft.com/office/drawing/2014/main" id="{AD4A97DD-AB27-46E0-99B5-B4E488628B74}"/>
              </a:ext>
            </a:extLst>
          </p:cNvPr>
          <p:cNvSpPr txBox="1">
            <a:spLocks/>
          </p:cNvSpPr>
          <p:nvPr/>
        </p:nvSpPr>
        <p:spPr>
          <a:xfrm>
            <a:off x="9217297" y="2636912"/>
            <a:ext cx="2592288" cy="3960440"/>
          </a:xfrm>
          <a:prstGeom prst="rect">
            <a:avLst/>
          </a:prstGeom>
        </p:spPr>
        <p:txBody>
          <a:bodyPr vert="horz" lIns="91440" tIns="45720" rIns="91440" bIns="45720" rtlCol="0" anchor="ctr">
            <a:normAutofit/>
          </a:bodyPr>
          <a:lstStyle>
            <a:lvl1pPr marL="0" indent="0" algn="l" defTabSz="914400" rtl="0" eaLnBrk="1" latinLnBrk="0" hangingPunct="1">
              <a:spcBef>
                <a:spcPct val="20000"/>
              </a:spcBef>
              <a:buClr>
                <a:schemeClr val="accent1"/>
              </a:buClr>
              <a:buFont typeface="Wingdings 2" pitchFamily="18" charset="2"/>
              <a:buNone/>
              <a:defRPr sz="1900" kern="1200" spc="150" baseline="0">
                <a:solidFill>
                  <a:srgbClr val="FFFFFF"/>
                </a:solidFill>
                <a:latin typeface="+mn-lt"/>
                <a:ea typeface="+mn-ea"/>
                <a:cs typeface="+mn-cs"/>
              </a:defRPr>
            </a:lvl1pPr>
            <a:lvl2pPr marL="457200" indent="0" algn="ctr" defTabSz="914400" rtl="0" eaLnBrk="1" latinLnBrk="0" hangingPunct="1">
              <a:spcBef>
                <a:spcPct val="20000"/>
              </a:spcBef>
              <a:buClr>
                <a:schemeClr val="accent2"/>
              </a:buClr>
              <a:buFont typeface="Wingdings" pitchFamily="2" charset="2"/>
              <a:buNone/>
              <a:defRPr sz="1800" kern="1200" spc="100" baseline="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Wingdings" pitchFamily="2" charset="2"/>
              <a:buNone/>
              <a:defRPr sz="1600" kern="1200" spc="100" baseline="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Wingdings" pitchFamily="2" charset="2"/>
              <a:buNone/>
              <a:defRPr sz="14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6"/>
              </a:buClr>
              <a:buFont typeface="Wingdings" pitchFamily="2" charset="2"/>
              <a:buNone/>
              <a:defRPr sz="1300" kern="1200" spc="1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Wingdings" pitchFamily="2" charset="2"/>
              <a:buNone/>
              <a:defRPr sz="12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Wingdings" pitchFamily="2" charset="2"/>
              <a:buNone/>
              <a:defRPr sz="12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Wingdings" pitchFamily="2" charset="2"/>
              <a:buNone/>
              <a:defRPr sz="12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5"/>
              </a:buClr>
              <a:buFont typeface="Wingdings" pitchFamily="2" charset="2"/>
              <a:buNone/>
              <a:defRPr sz="1200" kern="1200">
                <a:solidFill>
                  <a:schemeClr val="tx1">
                    <a:tint val="75000"/>
                  </a:schemeClr>
                </a:solidFill>
                <a:latin typeface="+mn-lt"/>
                <a:ea typeface="+mn-ea"/>
                <a:cs typeface="+mn-cs"/>
              </a:defRPr>
            </a:lvl9pPr>
          </a:lstStyle>
          <a:p>
            <a:r>
              <a:rPr lang="it-IT" sz="1400" dirty="0">
                <a:latin typeface="Arial" panose="020B0604020202020204" pitchFamily="34" charset="0"/>
                <a:cs typeface="Arial" panose="020B0604020202020204" pitchFamily="34" charset="0"/>
              </a:rPr>
              <a:t>In attesa della pubblicazione del Linee Guida: pareri in seguito all’analisi di alcune Istituzioni scolastiche e Associazioni/Riviste di studi scolastici</a:t>
            </a:r>
          </a:p>
        </p:txBody>
      </p:sp>
      <p:grpSp>
        <p:nvGrpSpPr>
          <p:cNvPr id="2" name="Gruppo 1">
            <a:extLst>
              <a:ext uri="{FF2B5EF4-FFF2-40B4-BE49-F238E27FC236}">
                <a16:creationId xmlns:a16="http://schemas.microsoft.com/office/drawing/2014/main" id="{221C3C38-85BF-4926-B4FD-23178F6C8D92}"/>
              </a:ext>
            </a:extLst>
          </p:cNvPr>
          <p:cNvGrpSpPr/>
          <p:nvPr/>
        </p:nvGrpSpPr>
        <p:grpSpPr>
          <a:xfrm>
            <a:off x="482433" y="692696"/>
            <a:ext cx="8502172" cy="5904656"/>
            <a:chOff x="482433" y="692696"/>
            <a:chExt cx="8502172" cy="5904656"/>
          </a:xfrm>
        </p:grpSpPr>
        <p:sp>
          <p:nvSpPr>
            <p:cNvPr id="24" name="Rettangolo arrotondato 24">
              <a:extLst>
                <a:ext uri="{FF2B5EF4-FFF2-40B4-BE49-F238E27FC236}">
                  <a16:creationId xmlns:a16="http://schemas.microsoft.com/office/drawing/2014/main" id="{007FAFEC-A60E-4A1A-A1CE-8D2A92CA39CB}"/>
                </a:ext>
              </a:extLst>
            </p:cNvPr>
            <p:cNvSpPr/>
            <p:nvPr/>
          </p:nvSpPr>
          <p:spPr>
            <a:xfrm>
              <a:off x="504329" y="692696"/>
              <a:ext cx="8280920" cy="864096"/>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400" fontAlgn="base">
                <a:spcBef>
                  <a:spcPct val="0"/>
                </a:spcBef>
                <a:spcAft>
                  <a:spcPct val="0"/>
                </a:spcAft>
              </a:pPr>
              <a:r>
                <a:rPr lang="it-IT" altLang="it-IT" sz="1600" b="1" dirty="0">
                  <a:solidFill>
                    <a:schemeClr val="tx1"/>
                  </a:solidFill>
                  <a:latin typeface="Arial" panose="020B0604020202020204" pitchFamily="34" charset="0"/>
                  <a:cs typeface="Arial" panose="020B0604020202020204" pitchFamily="34" charset="0"/>
                </a:rPr>
                <a:t>Spunto di riflessione -</a:t>
              </a:r>
              <a:r>
                <a:rPr lang="it-IT" altLang="it-IT" sz="1600" dirty="0">
                  <a:solidFill>
                    <a:schemeClr val="tx1"/>
                  </a:solidFill>
                  <a:latin typeface="Arial" panose="020B0604020202020204" pitchFamily="34" charset="0"/>
                  <a:cs typeface="Arial" panose="020B0604020202020204" pitchFamily="34" charset="0"/>
                </a:rPr>
                <a:t> il</a:t>
              </a:r>
              <a:r>
                <a:rPr lang="it-IT" sz="1600" dirty="0">
                  <a:solidFill>
                    <a:schemeClr val="tx1"/>
                  </a:solidFill>
                </a:rPr>
                <a:t> consiglio di classe valuta gli apprendimenti disciplinari sulla base delle proposte di voto dei docenti titolari, le competenze maturate, la motivazione e le attitudini. In esito a tale valutazione sono possibili i seguenti risultati:</a:t>
              </a:r>
              <a:endParaRPr lang="it-IT" altLang="it-IT" sz="1600" dirty="0">
                <a:solidFill>
                  <a:schemeClr val="tx1"/>
                </a:solidFill>
                <a:latin typeface="Arial" panose="020B0604020202020204" pitchFamily="34" charset="0"/>
                <a:cs typeface="Arial" panose="020B0604020202020204" pitchFamily="34" charset="0"/>
              </a:endParaRPr>
            </a:p>
          </p:txBody>
        </p:sp>
        <p:sp>
          <p:nvSpPr>
            <p:cNvPr id="26" name="Rettangolo arrotondato 9">
              <a:extLst>
                <a:ext uri="{FF2B5EF4-FFF2-40B4-BE49-F238E27FC236}">
                  <a16:creationId xmlns:a16="http://schemas.microsoft.com/office/drawing/2014/main" id="{69AF8DA4-5F99-49D5-9330-C7A91ECA959C}"/>
                </a:ext>
              </a:extLst>
            </p:cNvPr>
            <p:cNvSpPr/>
            <p:nvPr/>
          </p:nvSpPr>
          <p:spPr>
            <a:xfrm>
              <a:off x="1152401" y="2132856"/>
              <a:ext cx="7560840" cy="93610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fontAlgn="base">
                <a:spcBef>
                  <a:spcPct val="0"/>
                </a:spcBef>
                <a:spcAft>
                  <a:spcPct val="0"/>
                </a:spcAft>
              </a:pPr>
              <a:r>
                <a:rPr lang="it-IT" sz="1600" dirty="0">
                  <a:solidFill>
                    <a:schemeClr val="tx1"/>
                  </a:solidFill>
                </a:rPr>
                <a:t>Lo studente ha riportato valutazioni positive in tutte le discipline, ha maturato le competenze previste e il P.F.I. non necessita di adeguamenti. Lo studente è ammesso alla classe seconda e il P.F.I. è confermato. </a:t>
              </a:r>
              <a:endParaRPr lang="it-IT" altLang="it-IT" sz="1600" dirty="0">
                <a:solidFill>
                  <a:schemeClr val="tx1"/>
                </a:solidFill>
                <a:latin typeface="Arial" panose="020B0604020202020204" pitchFamily="34" charset="0"/>
                <a:cs typeface="Arial" panose="020B0604020202020204" pitchFamily="34" charset="0"/>
              </a:endParaRPr>
            </a:p>
          </p:txBody>
        </p:sp>
        <p:sp>
          <p:nvSpPr>
            <p:cNvPr id="32" name="Rettangolo arrotondato 9">
              <a:extLst>
                <a:ext uri="{FF2B5EF4-FFF2-40B4-BE49-F238E27FC236}">
                  <a16:creationId xmlns:a16="http://schemas.microsoft.com/office/drawing/2014/main" id="{B42AA4C5-FB8D-4411-BC79-E63668AAE9CA}"/>
                </a:ext>
              </a:extLst>
            </p:cNvPr>
            <p:cNvSpPr/>
            <p:nvPr/>
          </p:nvSpPr>
          <p:spPr>
            <a:xfrm>
              <a:off x="1191073" y="3555773"/>
              <a:ext cx="7560840" cy="1673427"/>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fontAlgn="base">
                <a:spcBef>
                  <a:spcPct val="0"/>
                </a:spcBef>
                <a:spcAft>
                  <a:spcPct val="0"/>
                </a:spcAft>
              </a:pPr>
              <a:r>
                <a:rPr lang="it-IT" sz="1600" dirty="0">
                  <a:solidFill>
                    <a:schemeClr val="tx1"/>
                  </a:solidFill>
                </a:rPr>
                <a:t>Lo studente ha riportato valutazioni positive in tutte le discipline, ha maturato le competenze previste, ma il P.F.I. necessita di adeguamenti (ad esempio in previsione di un cambio di indirizzo, della volontà di conseguire anche la qualifica </a:t>
              </a:r>
              <a:r>
                <a:rPr lang="it-IT" sz="1600" dirty="0" err="1">
                  <a:solidFill>
                    <a:schemeClr val="tx1"/>
                  </a:solidFill>
                </a:rPr>
                <a:t>IeFP</a:t>
              </a:r>
              <a:r>
                <a:rPr lang="it-IT" sz="1600" dirty="0">
                  <a:solidFill>
                    <a:schemeClr val="tx1"/>
                  </a:solidFill>
                </a:rPr>
                <a:t> maturando crediti con lo strumento della personalizzazione, </a:t>
              </a:r>
              <a:r>
                <a:rPr lang="it-IT" sz="1600" dirty="0" err="1">
                  <a:solidFill>
                    <a:schemeClr val="tx1"/>
                  </a:solidFill>
                </a:rPr>
                <a:t>ecc</a:t>
              </a:r>
              <a:r>
                <a:rPr lang="it-IT" sz="1600" dirty="0">
                  <a:solidFill>
                    <a:schemeClr val="tx1"/>
                  </a:solidFill>
                </a:rPr>
                <a:t>…). Lo studente è ammesso alla classe successiva. Il P.F.I. potrà essere modificato anche all’inizio dell’anno scolastico successivo. </a:t>
              </a:r>
              <a:endParaRPr lang="it-IT" altLang="it-IT" sz="1600" dirty="0">
                <a:solidFill>
                  <a:schemeClr val="tx1"/>
                </a:solidFill>
              </a:endParaRPr>
            </a:p>
          </p:txBody>
        </p:sp>
        <p:sp>
          <p:nvSpPr>
            <p:cNvPr id="34" name="CasellaDiTesto 33">
              <a:extLst>
                <a:ext uri="{FF2B5EF4-FFF2-40B4-BE49-F238E27FC236}">
                  <a16:creationId xmlns:a16="http://schemas.microsoft.com/office/drawing/2014/main" id="{6CB94993-FD75-4ADA-9F3D-7E30E961C77A}"/>
                </a:ext>
              </a:extLst>
            </p:cNvPr>
            <p:cNvSpPr txBox="1"/>
            <p:nvPr/>
          </p:nvSpPr>
          <p:spPr>
            <a:xfrm>
              <a:off x="8073796" y="6258798"/>
              <a:ext cx="910809" cy="338554"/>
            </a:xfrm>
            <a:prstGeom prst="rect">
              <a:avLst/>
            </a:prstGeom>
            <a:noFill/>
          </p:spPr>
          <p:txBody>
            <a:bodyPr wrap="square" rtlCol="0">
              <a:spAutoFit/>
            </a:bodyPr>
            <a:lstStyle/>
            <a:p>
              <a:r>
                <a:rPr lang="it-IT" sz="1600" i="1" dirty="0">
                  <a:solidFill>
                    <a:schemeClr val="bg1"/>
                  </a:solidFill>
                </a:rPr>
                <a:t>segue</a:t>
              </a:r>
            </a:p>
          </p:txBody>
        </p:sp>
        <p:sp>
          <p:nvSpPr>
            <p:cNvPr id="35" name="CasellaDiTesto 34">
              <a:extLst>
                <a:ext uri="{FF2B5EF4-FFF2-40B4-BE49-F238E27FC236}">
                  <a16:creationId xmlns:a16="http://schemas.microsoft.com/office/drawing/2014/main" id="{42852A7D-6973-4FFE-A48E-2085F4663D2F}"/>
                </a:ext>
              </a:extLst>
            </p:cNvPr>
            <p:cNvSpPr txBox="1"/>
            <p:nvPr/>
          </p:nvSpPr>
          <p:spPr>
            <a:xfrm>
              <a:off x="482433" y="6240135"/>
              <a:ext cx="2088232" cy="338554"/>
            </a:xfrm>
            <a:prstGeom prst="rect">
              <a:avLst/>
            </a:prstGeom>
            <a:noFill/>
          </p:spPr>
          <p:txBody>
            <a:bodyPr wrap="square" rtlCol="0">
              <a:spAutoFit/>
            </a:bodyPr>
            <a:lstStyle/>
            <a:p>
              <a:r>
                <a:rPr lang="it-IT" sz="1600" i="1" dirty="0">
                  <a:solidFill>
                    <a:schemeClr val="bg1"/>
                  </a:solidFill>
                </a:rPr>
                <a:t>parere di </a:t>
              </a:r>
              <a:r>
                <a:rPr lang="it-IT" sz="1600" i="1" dirty="0" err="1">
                  <a:solidFill>
                    <a:schemeClr val="bg1"/>
                  </a:solidFill>
                </a:rPr>
                <a:t>Italiascuola</a:t>
              </a:r>
              <a:endParaRPr lang="it-IT" sz="1600" i="1" dirty="0">
                <a:solidFill>
                  <a:schemeClr val="bg1"/>
                </a:solidFill>
              </a:endParaRPr>
            </a:p>
          </p:txBody>
        </p:sp>
        <p:sp>
          <p:nvSpPr>
            <p:cNvPr id="36" name="Ovale 35">
              <a:extLst>
                <a:ext uri="{FF2B5EF4-FFF2-40B4-BE49-F238E27FC236}">
                  <a16:creationId xmlns:a16="http://schemas.microsoft.com/office/drawing/2014/main" id="{1FA327FA-9284-49F5-8584-E3D720906036}"/>
                </a:ext>
              </a:extLst>
            </p:cNvPr>
            <p:cNvSpPr/>
            <p:nvPr/>
          </p:nvSpPr>
          <p:spPr>
            <a:xfrm>
              <a:off x="828365" y="1898829"/>
              <a:ext cx="468052" cy="468053"/>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it-IT" sz="1600" b="1" dirty="0">
                  <a:solidFill>
                    <a:schemeClr val="tx1"/>
                  </a:solidFill>
                  <a:latin typeface="Arial" panose="020B0604020202020204" pitchFamily="34" charset="0"/>
                  <a:cs typeface="Arial" panose="020B0604020202020204" pitchFamily="34" charset="0"/>
                </a:rPr>
                <a:t>1</a:t>
              </a:r>
            </a:p>
          </p:txBody>
        </p:sp>
        <p:sp>
          <p:nvSpPr>
            <p:cNvPr id="37" name="Ovale 36">
              <a:extLst>
                <a:ext uri="{FF2B5EF4-FFF2-40B4-BE49-F238E27FC236}">
                  <a16:creationId xmlns:a16="http://schemas.microsoft.com/office/drawing/2014/main" id="{ADF37E2C-DEB0-4701-A799-1CA5D28C7EE2}"/>
                </a:ext>
              </a:extLst>
            </p:cNvPr>
            <p:cNvSpPr/>
            <p:nvPr/>
          </p:nvSpPr>
          <p:spPr>
            <a:xfrm>
              <a:off x="864369" y="3324275"/>
              <a:ext cx="468052" cy="468053"/>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it-IT" sz="1600" b="1" dirty="0">
                  <a:solidFill>
                    <a:schemeClr val="tx1"/>
                  </a:solidFill>
                  <a:latin typeface="Arial" panose="020B0604020202020204" pitchFamily="34" charset="0"/>
                  <a:cs typeface="Arial" panose="020B0604020202020204" pitchFamily="34" charset="0"/>
                </a:rPr>
                <a:t>2</a:t>
              </a:r>
            </a:p>
          </p:txBody>
        </p:sp>
      </p:grpSp>
    </p:spTree>
    <p:extLst>
      <p:ext uri="{BB962C8B-B14F-4D97-AF65-F5344CB8AC3E}">
        <p14:creationId xmlns:p14="http://schemas.microsoft.com/office/powerpoint/2010/main" val="6002311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9145015" y="260648"/>
            <a:ext cx="2808860" cy="2520280"/>
          </a:xfrm>
        </p:spPr>
        <p:txBody>
          <a:bodyPr/>
          <a:lstStyle/>
          <a:p>
            <a:pPr algn="l"/>
            <a:r>
              <a:rPr lang="it-IT" sz="2000" b="1" dirty="0">
                <a:latin typeface="Arial" panose="020B0604020202020204" pitchFamily="34" charset="0"/>
                <a:cs typeface="Arial" panose="020B0604020202020204" pitchFamily="34" charset="0"/>
              </a:rPr>
              <a:t>Nota 2</a:t>
            </a:r>
            <a:br>
              <a:rPr lang="it-IT" sz="2400" b="1" dirty="0">
                <a:latin typeface="Arial" panose="020B0604020202020204" pitchFamily="34" charset="0"/>
                <a:cs typeface="Arial" panose="020B0604020202020204" pitchFamily="34" charset="0"/>
              </a:rPr>
            </a:br>
            <a:r>
              <a:rPr lang="it-IT" sz="2400" b="1" dirty="0">
                <a:latin typeface="Arial" panose="020B0604020202020204" pitchFamily="34" charset="0"/>
                <a:cs typeface="Arial" panose="020B0604020202020204" pitchFamily="34" charset="0"/>
              </a:rPr>
              <a:t>spunto di riflessione: cosa succede al termine del primo anno?</a:t>
            </a:r>
          </a:p>
        </p:txBody>
      </p:sp>
      <p:sp>
        <p:nvSpPr>
          <p:cNvPr id="21" name="Sottotitolo 5">
            <a:extLst>
              <a:ext uri="{FF2B5EF4-FFF2-40B4-BE49-F238E27FC236}">
                <a16:creationId xmlns:a16="http://schemas.microsoft.com/office/drawing/2014/main" id="{AD4A97DD-AB27-46E0-99B5-B4E488628B74}"/>
              </a:ext>
            </a:extLst>
          </p:cNvPr>
          <p:cNvSpPr txBox="1">
            <a:spLocks/>
          </p:cNvSpPr>
          <p:nvPr/>
        </p:nvSpPr>
        <p:spPr>
          <a:xfrm>
            <a:off x="9217297" y="2636912"/>
            <a:ext cx="2592288" cy="3960440"/>
          </a:xfrm>
          <a:prstGeom prst="rect">
            <a:avLst/>
          </a:prstGeom>
        </p:spPr>
        <p:txBody>
          <a:bodyPr vert="horz" lIns="91440" tIns="45720" rIns="91440" bIns="45720" rtlCol="0" anchor="ctr">
            <a:normAutofit/>
          </a:bodyPr>
          <a:lstStyle>
            <a:lvl1pPr marL="0" indent="0" algn="l" defTabSz="914400" rtl="0" eaLnBrk="1" latinLnBrk="0" hangingPunct="1">
              <a:spcBef>
                <a:spcPct val="20000"/>
              </a:spcBef>
              <a:buClr>
                <a:schemeClr val="accent1"/>
              </a:buClr>
              <a:buFont typeface="Wingdings 2" pitchFamily="18" charset="2"/>
              <a:buNone/>
              <a:defRPr sz="1900" kern="1200" spc="150" baseline="0">
                <a:solidFill>
                  <a:srgbClr val="FFFFFF"/>
                </a:solidFill>
                <a:latin typeface="+mn-lt"/>
                <a:ea typeface="+mn-ea"/>
                <a:cs typeface="+mn-cs"/>
              </a:defRPr>
            </a:lvl1pPr>
            <a:lvl2pPr marL="457200" indent="0" algn="ctr" defTabSz="914400" rtl="0" eaLnBrk="1" latinLnBrk="0" hangingPunct="1">
              <a:spcBef>
                <a:spcPct val="20000"/>
              </a:spcBef>
              <a:buClr>
                <a:schemeClr val="accent2"/>
              </a:buClr>
              <a:buFont typeface="Wingdings" pitchFamily="2" charset="2"/>
              <a:buNone/>
              <a:defRPr sz="1800" kern="1200" spc="100" baseline="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Wingdings" pitchFamily="2" charset="2"/>
              <a:buNone/>
              <a:defRPr sz="1600" kern="1200" spc="100" baseline="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Wingdings" pitchFamily="2" charset="2"/>
              <a:buNone/>
              <a:defRPr sz="14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6"/>
              </a:buClr>
              <a:buFont typeface="Wingdings" pitchFamily="2" charset="2"/>
              <a:buNone/>
              <a:defRPr sz="1300" kern="1200" spc="1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Wingdings" pitchFamily="2" charset="2"/>
              <a:buNone/>
              <a:defRPr sz="12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Wingdings" pitchFamily="2" charset="2"/>
              <a:buNone/>
              <a:defRPr sz="12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Wingdings" pitchFamily="2" charset="2"/>
              <a:buNone/>
              <a:defRPr sz="12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5"/>
              </a:buClr>
              <a:buFont typeface="Wingdings" pitchFamily="2" charset="2"/>
              <a:buNone/>
              <a:defRPr sz="1200" kern="1200">
                <a:solidFill>
                  <a:schemeClr val="tx1">
                    <a:tint val="75000"/>
                  </a:schemeClr>
                </a:solidFill>
                <a:latin typeface="+mn-lt"/>
                <a:ea typeface="+mn-ea"/>
                <a:cs typeface="+mn-cs"/>
              </a:defRPr>
            </a:lvl9pPr>
          </a:lstStyle>
          <a:p>
            <a:r>
              <a:rPr lang="it-IT" sz="1400" dirty="0">
                <a:latin typeface="Arial" panose="020B0604020202020204" pitchFamily="34" charset="0"/>
                <a:cs typeface="Arial" panose="020B0604020202020204" pitchFamily="34" charset="0"/>
              </a:rPr>
              <a:t>In attesa della pubblicazione del Linee Guida: pareri in seguito all’analisi di alcune Istituzioni scolastiche e Associazioni/Riviste di studi scolastici</a:t>
            </a:r>
          </a:p>
        </p:txBody>
      </p:sp>
      <p:grpSp>
        <p:nvGrpSpPr>
          <p:cNvPr id="2" name="Gruppo 1">
            <a:extLst>
              <a:ext uri="{FF2B5EF4-FFF2-40B4-BE49-F238E27FC236}">
                <a16:creationId xmlns:a16="http://schemas.microsoft.com/office/drawing/2014/main" id="{0A441AC7-C480-4AEC-AF47-405CB5C604ED}"/>
              </a:ext>
            </a:extLst>
          </p:cNvPr>
          <p:cNvGrpSpPr/>
          <p:nvPr/>
        </p:nvGrpSpPr>
        <p:grpSpPr>
          <a:xfrm>
            <a:off x="482433" y="332656"/>
            <a:ext cx="8502172" cy="6264696"/>
            <a:chOff x="482433" y="332656"/>
            <a:chExt cx="8502172" cy="6264696"/>
          </a:xfrm>
        </p:grpSpPr>
        <p:sp>
          <p:nvSpPr>
            <p:cNvPr id="32" name="Rettangolo arrotondato 9">
              <a:extLst>
                <a:ext uri="{FF2B5EF4-FFF2-40B4-BE49-F238E27FC236}">
                  <a16:creationId xmlns:a16="http://schemas.microsoft.com/office/drawing/2014/main" id="{B42AA4C5-FB8D-4411-BC79-E63668AAE9CA}"/>
                </a:ext>
              </a:extLst>
            </p:cNvPr>
            <p:cNvSpPr/>
            <p:nvPr/>
          </p:nvSpPr>
          <p:spPr>
            <a:xfrm>
              <a:off x="1224409" y="525184"/>
              <a:ext cx="7560840" cy="293982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fontAlgn="base">
                <a:spcBef>
                  <a:spcPct val="0"/>
                </a:spcBef>
                <a:spcAft>
                  <a:spcPct val="0"/>
                </a:spcAft>
              </a:pPr>
              <a:r>
                <a:rPr lang="it-IT" sz="1600" dirty="0">
                  <a:solidFill>
                    <a:schemeClr val="tx1"/>
                  </a:solidFill>
                </a:rPr>
                <a:t>Lo studente ha riportato una valutazione negativa in una o più discipline e/o non ha maturato tutte le competenze previste. Il </a:t>
              </a:r>
              <a:r>
                <a:rPr lang="it-IT" sz="1600" dirty="0" err="1">
                  <a:solidFill>
                    <a:schemeClr val="tx1"/>
                  </a:solidFill>
                </a:rPr>
                <a:t>CdC</a:t>
              </a:r>
              <a:r>
                <a:rPr lang="it-IT" sz="1600" dirty="0">
                  <a:solidFill>
                    <a:schemeClr val="tx1"/>
                  </a:solidFill>
                </a:rPr>
                <a:t>, eventualmente adottando la procedura di sospensione del giudizio prevista dal D.P.R. 122/09, ammette lo studente all’anno scolastico successivo e modifica il P.F.I. prevedendo una o più attività finalizzate al proficuo proseguimento della carriera scolastica, fra cui: </a:t>
              </a:r>
              <a:br>
                <a:rPr lang="it-IT" sz="1600" dirty="0">
                  <a:solidFill>
                    <a:schemeClr val="tx1"/>
                  </a:solidFill>
                </a:rPr>
              </a:br>
              <a:r>
                <a:rPr lang="it-IT" sz="1600" dirty="0">
                  <a:solidFill>
                    <a:schemeClr val="tx1"/>
                  </a:solidFill>
                </a:rPr>
                <a:t>a) partecipazione nell’anno scolastico successivo ad attività didattiche mirate al recupero delle carenze riscontrate (es. frequenza di attività didattiche nelle classi del primo anno e/o in gruppi omogenei); </a:t>
              </a:r>
            </a:p>
            <a:p>
              <a:pPr lvl="0" algn="just" defTabSz="914400" fontAlgn="base">
                <a:spcBef>
                  <a:spcPct val="0"/>
                </a:spcBef>
                <a:spcAft>
                  <a:spcPct val="0"/>
                </a:spcAft>
              </a:pPr>
              <a:r>
                <a:rPr lang="it-IT" sz="1600" dirty="0">
                  <a:solidFill>
                    <a:schemeClr val="tx1"/>
                  </a:solidFill>
                </a:rPr>
                <a:t>b) partecipazione ad attività didattiche aggiuntive nei mesi estivi. </a:t>
              </a:r>
            </a:p>
            <a:p>
              <a:pPr lvl="0" algn="just" defTabSz="914400" fontAlgn="base">
                <a:spcBef>
                  <a:spcPct val="0"/>
                </a:spcBef>
                <a:spcAft>
                  <a:spcPct val="0"/>
                </a:spcAft>
              </a:pPr>
              <a:r>
                <a:rPr lang="it-IT" sz="1600" dirty="0">
                  <a:solidFill>
                    <a:schemeClr val="tx1"/>
                  </a:solidFill>
                </a:rPr>
                <a:t>Ove ne ricorrano le condizioni il </a:t>
              </a:r>
              <a:r>
                <a:rPr lang="it-IT" sz="1600" dirty="0" err="1">
                  <a:solidFill>
                    <a:schemeClr val="tx1"/>
                  </a:solidFill>
                </a:rPr>
                <a:t>CdC</a:t>
              </a:r>
              <a:r>
                <a:rPr lang="it-IT" sz="1600" dirty="0">
                  <a:solidFill>
                    <a:schemeClr val="tx1"/>
                  </a:solidFill>
                </a:rPr>
                <a:t> adotterà i necessari ulteriori adattamenti del P.F.I. (cfr. punto 2).</a:t>
              </a:r>
              <a:endParaRPr lang="it-IT" altLang="it-IT" sz="1600" dirty="0">
                <a:solidFill>
                  <a:schemeClr val="tx1"/>
                </a:solidFill>
              </a:endParaRPr>
            </a:p>
          </p:txBody>
        </p:sp>
        <p:sp>
          <p:nvSpPr>
            <p:cNvPr id="7" name="Ovale 6">
              <a:extLst>
                <a:ext uri="{FF2B5EF4-FFF2-40B4-BE49-F238E27FC236}">
                  <a16:creationId xmlns:a16="http://schemas.microsoft.com/office/drawing/2014/main" id="{4E00973D-39F6-41D3-91C8-6E6C289C443A}"/>
                </a:ext>
              </a:extLst>
            </p:cNvPr>
            <p:cNvSpPr/>
            <p:nvPr/>
          </p:nvSpPr>
          <p:spPr>
            <a:xfrm>
              <a:off x="972381" y="332656"/>
              <a:ext cx="468052" cy="468053"/>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it-IT" sz="1600" b="1" dirty="0">
                  <a:solidFill>
                    <a:schemeClr val="tx1"/>
                  </a:solidFill>
                  <a:latin typeface="Arial" panose="020B0604020202020204" pitchFamily="34" charset="0"/>
                  <a:cs typeface="Arial" panose="020B0604020202020204" pitchFamily="34" charset="0"/>
                </a:rPr>
                <a:t>3</a:t>
              </a:r>
            </a:p>
          </p:txBody>
        </p:sp>
        <p:sp>
          <p:nvSpPr>
            <p:cNvPr id="8" name="Rettangolo arrotondato 9">
              <a:extLst>
                <a:ext uri="{FF2B5EF4-FFF2-40B4-BE49-F238E27FC236}">
                  <a16:creationId xmlns:a16="http://schemas.microsoft.com/office/drawing/2014/main" id="{247A4760-908B-4FF9-89CB-B2438B95611B}"/>
                </a:ext>
              </a:extLst>
            </p:cNvPr>
            <p:cNvSpPr/>
            <p:nvPr/>
          </p:nvSpPr>
          <p:spPr>
            <a:xfrm>
              <a:off x="1224409" y="3775156"/>
              <a:ext cx="7560840" cy="2097591"/>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fontAlgn="base">
                <a:spcBef>
                  <a:spcPct val="0"/>
                </a:spcBef>
                <a:spcAft>
                  <a:spcPct val="0"/>
                </a:spcAft>
              </a:pPr>
              <a:r>
                <a:rPr lang="it-IT" sz="1600" dirty="0">
                  <a:solidFill>
                    <a:schemeClr val="tx1"/>
                  </a:solidFill>
                </a:rPr>
                <a:t>Lo studente ha riportato valutazioni negative e deficit nelle competenze attese tali da non poter ipotizzare il pieno raggiungimento degli obiettivi di apprendimento al termine del secondo anno, neanche a seguito degli adattamenti del P.F.I. di cui al punto 3 e/o di un miglioramento dell’impegno, della motivazione e dell’efficacia del processo di apprendimento. In tal caso lo studente è non ammesso alla classe successiva e il P.F.I. è rimodulato, prorogandolo di un anno. Nel P.F.I. saranno previste le opportune attività per l’eventuale </a:t>
              </a:r>
              <a:r>
                <a:rPr lang="it-IT" sz="1600" dirty="0" err="1">
                  <a:solidFill>
                    <a:schemeClr val="tx1"/>
                  </a:solidFill>
                </a:rPr>
                <a:t>ri</a:t>
              </a:r>
              <a:r>
                <a:rPr lang="it-IT" sz="1600" dirty="0">
                  <a:solidFill>
                    <a:schemeClr val="tx1"/>
                  </a:solidFill>
                </a:rPr>
                <a:t>-orientamento e la valorizzazione delle competenze comunque maturate. </a:t>
              </a:r>
              <a:endParaRPr lang="it-IT" altLang="it-IT" sz="1600" dirty="0">
                <a:solidFill>
                  <a:schemeClr val="tx1"/>
                </a:solidFill>
              </a:endParaRPr>
            </a:p>
          </p:txBody>
        </p:sp>
        <p:sp>
          <p:nvSpPr>
            <p:cNvPr id="9" name="Ovale 8">
              <a:extLst>
                <a:ext uri="{FF2B5EF4-FFF2-40B4-BE49-F238E27FC236}">
                  <a16:creationId xmlns:a16="http://schemas.microsoft.com/office/drawing/2014/main" id="{83808158-EA30-4C38-8629-D45AAC2F6929}"/>
                </a:ext>
              </a:extLst>
            </p:cNvPr>
            <p:cNvSpPr/>
            <p:nvPr/>
          </p:nvSpPr>
          <p:spPr>
            <a:xfrm>
              <a:off x="936377" y="3537011"/>
              <a:ext cx="468052" cy="468053"/>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it-IT" sz="1600" b="1" dirty="0">
                  <a:solidFill>
                    <a:schemeClr val="tx1"/>
                  </a:solidFill>
                  <a:latin typeface="Arial" panose="020B0604020202020204" pitchFamily="34" charset="0"/>
                  <a:cs typeface="Arial" panose="020B0604020202020204" pitchFamily="34" charset="0"/>
                </a:rPr>
                <a:t>4</a:t>
              </a:r>
            </a:p>
          </p:txBody>
        </p:sp>
        <p:sp>
          <p:nvSpPr>
            <p:cNvPr id="10" name="CasellaDiTesto 9">
              <a:extLst>
                <a:ext uri="{FF2B5EF4-FFF2-40B4-BE49-F238E27FC236}">
                  <a16:creationId xmlns:a16="http://schemas.microsoft.com/office/drawing/2014/main" id="{9087A38F-5F82-418C-8183-6E207A4CC59F}"/>
                </a:ext>
              </a:extLst>
            </p:cNvPr>
            <p:cNvSpPr txBox="1"/>
            <p:nvPr/>
          </p:nvSpPr>
          <p:spPr>
            <a:xfrm>
              <a:off x="8073796" y="6258798"/>
              <a:ext cx="910809" cy="338554"/>
            </a:xfrm>
            <a:prstGeom prst="rect">
              <a:avLst/>
            </a:prstGeom>
            <a:noFill/>
          </p:spPr>
          <p:txBody>
            <a:bodyPr wrap="square" rtlCol="0">
              <a:spAutoFit/>
            </a:bodyPr>
            <a:lstStyle/>
            <a:p>
              <a:r>
                <a:rPr lang="it-IT" sz="1600" i="1" dirty="0">
                  <a:solidFill>
                    <a:schemeClr val="bg1"/>
                  </a:solidFill>
                </a:rPr>
                <a:t>segue</a:t>
              </a:r>
            </a:p>
          </p:txBody>
        </p:sp>
        <p:sp>
          <p:nvSpPr>
            <p:cNvPr id="11" name="CasellaDiTesto 10">
              <a:extLst>
                <a:ext uri="{FF2B5EF4-FFF2-40B4-BE49-F238E27FC236}">
                  <a16:creationId xmlns:a16="http://schemas.microsoft.com/office/drawing/2014/main" id="{6A7C3402-DAD7-4949-96BC-B910F41FF775}"/>
                </a:ext>
              </a:extLst>
            </p:cNvPr>
            <p:cNvSpPr txBox="1"/>
            <p:nvPr/>
          </p:nvSpPr>
          <p:spPr>
            <a:xfrm>
              <a:off x="482433" y="6240135"/>
              <a:ext cx="2088232" cy="338554"/>
            </a:xfrm>
            <a:prstGeom prst="rect">
              <a:avLst/>
            </a:prstGeom>
            <a:noFill/>
          </p:spPr>
          <p:txBody>
            <a:bodyPr wrap="square" rtlCol="0">
              <a:spAutoFit/>
            </a:bodyPr>
            <a:lstStyle/>
            <a:p>
              <a:r>
                <a:rPr lang="it-IT" sz="1600" i="1" dirty="0">
                  <a:solidFill>
                    <a:schemeClr val="bg1"/>
                  </a:solidFill>
                </a:rPr>
                <a:t>parere di </a:t>
              </a:r>
              <a:r>
                <a:rPr lang="it-IT" sz="1600" i="1" dirty="0" err="1">
                  <a:solidFill>
                    <a:schemeClr val="bg1"/>
                  </a:solidFill>
                </a:rPr>
                <a:t>Italiascuola</a:t>
              </a:r>
              <a:endParaRPr lang="it-IT" sz="1600" i="1" dirty="0">
                <a:solidFill>
                  <a:schemeClr val="bg1"/>
                </a:solidFill>
              </a:endParaRPr>
            </a:p>
          </p:txBody>
        </p:sp>
      </p:grpSp>
    </p:spTree>
    <p:extLst>
      <p:ext uri="{BB962C8B-B14F-4D97-AF65-F5344CB8AC3E}">
        <p14:creationId xmlns:p14="http://schemas.microsoft.com/office/powerpoint/2010/main" val="30979167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9145015" y="260648"/>
            <a:ext cx="2808860" cy="2520280"/>
          </a:xfrm>
        </p:spPr>
        <p:txBody>
          <a:bodyPr/>
          <a:lstStyle/>
          <a:p>
            <a:pPr algn="l"/>
            <a:r>
              <a:rPr lang="it-IT" sz="2000" b="1" dirty="0">
                <a:latin typeface="Arial" panose="020B0604020202020204" pitchFamily="34" charset="0"/>
                <a:cs typeface="Arial" panose="020B0604020202020204" pitchFamily="34" charset="0"/>
              </a:rPr>
              <a:t>Nota 2</a:t>
            </a:r>
            <a:br>
              <a:rPr lang="it-IT" sz="2400" b="1" dirty="0">
                <a:latin typeface="Arial" panose="020B0604020202020204" pitchFamily="34" charset="0"/>
                <a:cs typeface="Arial" panose="020B0604020202020204" pitchFamily="34" charset="0"/>
              </a:rPr>
            </a:br>
            <a:r>
              <a:rPr lang="it-IT" sz="2400" b="1" dirty="0">
                <a:latin typeface="Arial" panose="020B0604020202020204" pitchFamily="34" charset="0"/>
                <a:cs typeface="Arial" panose="020B0604020202020204" pitchFamily="34" charset="0"/>
              </a:rPr>
              <a:t>spunto di riflessione: cosa succede al termine del primo anno?</a:t>
            </a:r>
          </a:p>
        </p:txBody>
      </p:sp>
      <p:sp>
        <p:nvSpPr>
          <p:cNvPr id="21" name="Sottotitolo 5">
            <a:extLst>
              <a:ext uri="{FF2B5EF4-FFF2-40B4-BE49-F238E27FC236}">
                <a16:creationId xmlns:a16="http://schemas.microsoft.com/office/drawing/2014/main" id="{AD4A97DD-AB27-46E0-99B5-B4E488628B74}"/>
              </a:ext>
            </a:extLst>
          </p:cNvPr>
          <p:cNvSpPr txBox="1">
            <a:spLocks/>
          </p:cNvSpPr>
          <p:nvPr/>
        </p:nvSpPr>
        <p:spPr>
          <a:xfrm>
            <a:off x="9217297" y="2636912"/>
            <a:ext cx="2592288" cy="3960440"/>
          </a:xfrm>
          <a:prstGeom prst="rect">
            <a:avLst/>
          </a:prstGeom>
        </p:spPr>
        <p:txBody>
          <a:bodyPr vert="horz" lIns="91440" tIns="45720" rIns="91440" bIns="45720" rtlCol="0" anchor="ctr">
            <a:normAutofit/>
          </a:bodyPr>
          <a:lstStyle>
            <a:lvl1pPr marL="0" indent="0" algn="l" defTabSz="914400" rtl="0" eaLnBrk="1" latinLnBrk="0" hangingPunct="1">
              <a:spcBef>
                <a:spcPct val="20000"/>
              </a:spcBef>
              <a:buClr>
                <a:schemeClr val="accent1"/>
              </a:buClr>
              <a:buFont typeface="Wingdings 2" pitchFamily="18" charset="2"/>
              <a:buNone/>
              <a:defRPr sz="1900" kern="1200" spc="150" baseline="0">
                <a:solidFill>
                  <a:srgbClr val="FFFFFF"/>
                </a:solidFill>
                <a:latin typeface="+mn-lt"/>
                <a:ea typeface="+mn-ea"/>
                <a:cs typeface="+mn-cs"/>
              </a:defRPr>
            </a:lvl1pPr>
            <a:lvl2pPr marL="457200" indent="0" algn="ctr" defTabSz="914400" rtl="0" eaLnBrk="1" latinLnBrk="0" hangingPunct="1">
              <a:spcBef>
                <a:spcPct val="20000"/>
              </a:spcBef>
              <a:buClr>
                <a:schemeClr val="accent2"/>
              </a:buClr>
              <a:buFont typeface="Wingdings" pitchFamily="2" charset="2"/>
              <a:buNone/>
              <a:defRPr sz="1800" kern="1200" spc="100" baseline="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Wingdings" pitchFamily="2" charset="2"/>
              <a:buNone/>
              <a:defRPr sz="1600" kern="1200" spc="100" baseline="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Wingdings" pitchFamily="2" charset="2"/>
              <a:buNone/>
              <a:defRPr sz="14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6"/>
              </a:buClr>
              <a:buFont typeface="Wingdings" pitchFamily="2" charset="2"/>
              <a:buNone/>
              <a:defRPr sz="1300" kern="1200" spc="1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Wingdings" pitchFamily="2" charset="2"/>
              <a:buNone/>
              <a:defRPr sz="12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Wingdings" pitchFamily="2" charset="2"/>
              <a:buNone/>
              <a:defRPr sz="12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Wingdings" pitchFamily="2" charset="2"/>
              <a:buNone/>
              <a:defRPr sz="12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5"/>
              </a:buClr>
              <a:buFont typeface="Wingdings" pitchFamily="2" charset="2"/>
              <a:buNone/>
              <a:defRPr sz="1200" kern="1200">
                <a:solidFill>
                  <a:schemeClr val="tx1">
                    <a:tint val="75000"/>
                  </a:schemeClr>
                </a:solidFill>
                <a:latin typeface="+mn-lt"/>
                <a:ea typeface="+mn-ea"/>
                <a:cs typeface="+mn-cs"/>
              </a:defRPr>
            </a:lvl9pPr>
          </a:lstStyle>
          <a:p>
            <a:r>
              <a:rPr lang="it-IT" sz="1400" dirty="0">
                <a:latin typeface="Arial" panose="020B0604020202020204" pitchFamily="34" charset="0"/>
                <a:cs typeface="Arial" panose="020B0604020202020204" pitchFamily="34" charset="0"/>
              </a:rPr>
              <a:t>In attesa della pubblicazione del Linee Guida: pareri in seguito all’analisi di alcune Istituzioni scolastiche e Associazioni/Riviste di studi scolastici</a:t>
            </a:r>
          </a:p>
        </p:txBody>
      </p:sp>
      <p:sp>
        <p:nvSpPr>
          <p:cNvPr id="11" name="CasellaDiTesto 10">
            <a:extLst>
              <a:ext uri="{FF2B5EF4-FFF2-40B4-BE49-F238E27FC236}">
                <a16:creationId xmlns:a16="http://schemas.microsoft.com/office/drawing/2014/main" id="{6A7C3402-DAD7-4949-96BC-B910F41FF775}"/>
              </a:ext>
            </a:extLst>
          </p:cNvPr>
          <p:cNvSpPr txBox="1"/>
          <p:nvPr/>
        </p:nvSpPr>
        <p:spPr>
          <a:xfrm>
            <a:off x="482433" y="6240135"/>
            <a:ext cx="2088232" cy="338554"/>
          </a:xfrm>
          <a:prstGeom prst="rect">
            <a:avLst/>
          </a:prstGeom>
          <a:noFill/>
        </p:spPr>
        <p:txBody>
          <a:bodyPr wrap="square" rtlCol="0">
            <a:spAutoFit/>
          </a:bodyPr>
          <a:lstStyle/>
          <a:p>
            <a:r>
              <a:rPr lang="it-IT" sz="1600" i="1" dirty="0">
                <a:solidFill>
                  <a:schemeClr val="bg1"/>
                </a:solidFill>
              </a:rPr>
              <a:t>parere di </a:t>
            </a:r>
            <a:r>
              <a:rPr lang="it-IT" sz="1600" i="1" dirty="0" err="1">
                <a:solidFill>
                  <a:schemeClr val="bg1"/>
                </a:solidFill>
              </a:rPr>
              <a:t>Italiascuola</a:t>
            </a:r>
            <a:endParaRPr lang="it-IT" sz="1600" i="1" dirty="0">
              <a:solidFill>
                <a:schemeClr val="bg1"/>
              </a:solidFill>
            </a:endParaRPr>
          </a:p>
        </p:txBody>
      </p:sp>
      <p:grpSp>
        <p:nvGrpSpPr>
          <p:cNvPr id="2" name="Gruppo 1">
            <a:extLst>
              <a:ext uri="{FF2B5EF4-FFF2-40B4-BE49-F238E27FC236}">
                <a16:creationId xmlns:a16="http://schemas.microsoft.com/office/drawing/2014/main" id="{E06E58C2-E22E-413F-BABF-C6D6208B3F8F}"/>
              </a:ext>
            </a:extLst>
          </p:cNvPr>
          <p:cNvGrpSpPr/>
          <p:nvPr/>
        </p:nvGrpSpPr>
        <p:grpSpPr>
          <a:xfrm>
            <a:off x="482433" y="656554"/>
            <a:ext cx="8280920" cy="4481976"/>
            <a:chOff x="482433" y="656554"/>
            <a:chExt cx="8280920" cy="4481976"/>
          </a:xfrm>
        </p:grpSpPr>
        <p:sp>
          <p:nvSpPr>
            <p:cNvPr id="13" name="Rettangolo arrotondato 24">
              <a:extLst>
                <a:ext uri="{FF2B5EF4-FFF2-40B4-BE49-F238E27FC236}">
                  <a16:creationId xmlns:a16="http://schemas.microsoft.com/office/drawing/2014/main" id="{4BB22939-25CC-478D-8E91-9F4A7F910B6F}"/>
                </a:ext>
              </a:extLst>
            </p:cNvPr>
            <p:cNvSpPr/>
            <p:nvPr/>
          </p:nvSpPr>
          <p:spPr>
            <a:xfrm>
              <a:off x="482433" y="656554"/>
              <a:ext cx="8280920" cy="864096"/>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400" fontAlgn="base">
                <a:spcBef>
                  <a:spcPct val="0"/>
                </a:spcBef>
                <a:spcAft>
                  <a:spcPct val="0"/>
                </a:spcAft>
              </a:pPr>
              <a:r>
                <a:rPr lang="it-IT" sz="1600" dirty="0">
                  <a:solidFill>
                    <a:schemeClr val="tx1"/>
                  </a:solidFill>
                </a:rPr>
                <a:t>Quindi, la non ammissione alla classe seconda potrebbe essere deliberata nei casi previsti dallo schema precedente, </a:t>
              </a:r>
              <a:r>
                <a:rPr lang="it-IT" sz="1600" b="1" dirty="0">
                  <a:solidFill>
                    <a:schemeClr val="tx1"/>
                  </a:solidFill>
                </a:rPr>
                <a:t>da considerare residuali</a:t>
              </a:r>
              <a:r>
                <a:rPr lang="it-IT" sz="1600" dirty="0">
                  <a:solidFill>
                    <a:schemeClr val="tx1"/>
                  </a:solidFill>
                </a:rPr>
                <a:t>. E' possibile attuare la sospensione del giudizio.</a:t>
              </a:r>
              <a:endParaRPr lang="it-IT" altLang="it-IT" sz="1600" dirty="0">
                <a:solidFill>
                  <a:schemeClr val="tx1"/>
                </a:solidFill>
                <a:latin typeface="Arial" panose="020B0604020202020204" pitchFamily="34" charset="0"/>
                <a:cs typeface="Arial" panose="020B0604020202020204" pitchFamily="34" charset="0"/>
              </a:endParaRPr>
            </a:p>
          </p:txBody>
        </p:sp>
        <p:sp>
          <p:nvSpPr>
            <p:cNvPr id="14" name="CasellaDiTesto 13">
              <a:extLst>
                <a:ext uri="{FF2B5EF4-FFF2-40B4-BE49-F238E27FC236}">
                  <a16:creationId xmlns:a16="http://schemas.microsoft.com/office/drawing/2014/main" id="{A1C97740-84CB-4537-BFF1-965CC89851C5}"/>
                </a:ext>
              </a:extLst>
            </p:cNvPr>
            <p:cNvSpPr txBox="1"/>
            <p:nvPr/>
          </p:nvSpPr>
          <p:spPr>
            <a:xfrm>
              <a:off x="482433" y="2132856"/>
              <a:ext cx="2088232" cy="338554"/>
            </a:xfrm>
            <a:prstGeom prst="rect">
              <a:avLst/>
            </a:prstGeom>
            <a:noFill/>
          </p:spPr>
          <p:txBody>
            <a:bodyPr wrap="square" rtlCol="0">
              <a:spAutoFit/>
            </a:bodyPr>
            <a:lstStyle/>
            <a:p>
              <a:r>
                <a:rPr lang="it-IT" sz="1600" dirty="0">
                  <a:solidFill>
                    <a:schemeClr val="bg1"/>
                  </a:solidFill>
                </a:rPr>
                <a:t>Si precisa che:</a:t>
              </a:r>
            </a:p>
          </p:txBody>
        </p:sp>
        <p:sp>
          <p:nvSpPr>
            <p:cNvPr id="15" name="Rettangolo arrotondato 9">
              <a:extLst>
                <a:ext uri="{FF2B5EF4-FFF2-40B4-BE49-F238E27FC236}">
                  <a16:creationId xmlns:a16="http://schemas.microsoft.com/office/drawing/2014/main" id="{A8F99709-D2AF-4A36-A2F1-013000AC9583}"/>
                </a:ext>
              </a:extLst>
            </p:cNvPr>
            <p:cNvSpPr/>
            <p:nvPr/>
          </p:nvSpPr>
          <p:spPr>
            <a:xfrm>
              <a:off x="1152401" y="2852936"/>
              <a:ext cx="7560840" cy="72008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fontAlgn="base">
                <a:spcBef>
                  <a:spcPct val="0"/>
                </a:spcBef>
                <a:spcAft>
                  <a:spcPct val="0"/>
                </a:spcAft>
              </a:pPr>
              <a:r>
                <a:rPr lang="it-IT" sz="1600" dirty="0">
                  <a:solidFill>
                    <a:schemeClr val="tx1"/>
                  </a:solidFill>
                </a:rPr>
                <a:t>Per le prime classi, le novità vanno in vigore già </a:t>
              </a:r>
              <a:r>
                <a:rPr lang="it-IT" sz="1600" dirty="0" err="1">
                  <a:solidFill>
                    <a:schemeClr val="tx1"/>
                  </a:solidFill>
                </a:rPr>
                <a:t>dall'a.s.</a:t>
              </a:r>
              <a:r>
                <a:rPr lang="it-IT" sz="1600" dirty="0">
                  <a:solidFill>
                    <a:schemeClr val="tx1"/>
                  </a:solidFill>
                </a:rPr>
                <a:t> 2018/2019. </a:t>
              </a:r>
              <a:endParaRPr lang="it-IT" altLang="it-IT" sz="1600" dirty="0">
                <a:solidFill>
                  <a:schemeClr val="tx1"/>
                </a:solidFill>
              </a:endParaRPr>
            </a:p>
          </p:txBody>
        </p:sp>
        <p:sp>
          <p:nvSpPr>
            <p:cNvPr id="16" name="Rettangolo arrotondato 9">
              <a:extLst>
                <a:ext uri="{FF2B5EF4-FFF2-40B4-BE49-F238E27FC236}">
                  <a16:creationId xmlns:a16="http://schemas.microsoft.com/office/drawing/2014/main" id="{96C9FA1E-2601-4495-ABA7-FE3ACF3DC22B}"/>
                </a:ext>
              </a:extLst>
            </p:cNvPr>
            <p:cNvSpPr/>
            <p:nvPr/>
          </p:nvSpPr>
          <p:spPr>
            <a:xfrm>
              <a:off x="1191073" y="4275854"/>
              <a:ext cx="7560840" cy="86267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fontAlgn="base">
                <a:spcBef>
                  <a:spcPct val="0"/>
                </a:spcBef>
                <a:spcAft>
                  <a:spcPct val="0"/>
                </a:spcAft>
              </a:pPr>
              <a:r>
                <a:rPr lang="it-IT" sz="1600" dirty="0">
                  <a:solidFill>
                    <a:schemeClr val="tx1"/>
                  </a:solidFill>
                </a:rPr>
                <a:t>In caso di non ammissione alla classe terza, lo studente sarà comunque costretto a frequentare di nuovo la classe seconda.</a:t>
              </a:r>
              <a:endParaRPr lang="it-IT" altLang="it-IT" sz="1600" dirty="0">
                <a:solidFill>
                  <a:schemeClr val="tx1"/>
                </a:solidFill>
              </a:endParaRPr>
            </a:p>
          </p:txBody>
        </p:sp>
        <p:sp>
          <p:nvSpPr>
            <p:cNvPr id="17" name="Ovale 16">
              <a:extLst>
                <a:ext uri="{FF2B5EF4-FFF2-40B4-BE49-F238E27FC236}">
                  <a16:creationId xmlns:a16="http://schemas.microsoft.com/office/drawing/2014/main" id="{D955A8BE-1BBF-4FA3-B8CE-7983FCDC1450}"/>
                </a:ext>
              </a:extLst>
            </p:cNvPr>
            <p:cNvSpPr/>
            <p:nvPr/>
          </p:nvSpPr>
          <p:spPr>
            <a:xfrm>
              <a:off x="828365" y="2618909"/>
              <a:ext cx="468052" cy="468053"/>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it-IT" sz="1600" b="1" dirty="0">
                  <a:solidFill>
                    <a:schemeClr val="tx1"/>
                  </a:solidFill>
                  <a:latin typeface="Arial" panose="020B0604020202020204" pitchFamily="34" charset="0"/>
                  <a:cs typeface="Arial" panose="020B0604020202020204" pitchFamily="34" charset="0"/>
                </a:rPr>
                <a:t>1</a:t>
              </a:r>
            </a:p>
          </p:txBody>
        </p:sp>
        <p:sp>
          <p:nvSpPr>
            <p:cNvPr id="18" name="Ovale 17">
              <a:extLst>
                <a:ext uri="{FF2B5EF4-FFF2-40B4-BE49-F238E27FC236}">
                  <a16:creationId xmlns:a16="http://schemas.microsoft.com/office/drawing/2014/main" id="{004CDEFF-D2F3-4C1F-BCBB-E1CEAE0B5B1B}"/>
                </a:ext>
              </a:extLst>
            </p:cNvPr>
            <p:cNvSpPr/>
            <p:nvPr/>
          </p:nvSpPr>
          <p:spPr>
            <a:xfrm>
              <a:off x="864369" y="4044355"/>
              <a:ext cx="468052" cy="468053"/>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it-IT" sz="1600" b="1" dirty="0">
                  <a:solidFill>
                    <a:schemeClr val="tx1"/>
                  </a:solidFill>
                  <a:latin typeface="Arial" panose="020B0604020202020204" pitchFamily="34" charset="0"/>
                  <a:cs typeface="Arial" panose="020B0604020202020204" pitchFamily="34" charset="0"/>
                </a:rPr>
                <a:t>2</a:t>
              </a:r>
            </a:p>
          </p:txBody>
        </p:sp>
      </p:grpSp>
      <p:pic>
        <p:nvPicPr>
          <p:cNvPr id="12" name="Immagine 11">
            <a:hlinkClick r:id="rId2" action="ppaction://hlinksldjump"/>
            <a:extLst>
              <a:ext uri="{FF2B5EF4-FFF2-40B4-BE49-F238E27FC236}">
                <a16:creationId xmlns:a16="http://schemas.microsoft.com/office/drawing/2014/main" id="{B2A6620B-1D6E-4D65-9B7E-35EBAC8D31F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31840" y="6381328"/>
            <a:ext cx="253094" cy="381716"/>
          </a:xfrm>
          <a:prstGeom prst="rect">
            <a:avLst/>
          </a:prstGeom>
        </p:spPr>
      </p:pic>
    </p:spTree>
    <p:extLst>
      <p:ext uri="{BB962C8B-B14F-4D97-AF65-F5344CB8AC3E}">
        <p14:creationId xmlns:p14="http://schemas.microsoft.com/office/powerpoint/2010/main" val="2350529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9217297" y="188640"/>
            <a:ext cx="2592288" cy="1828800"/>
          </a:xfrm>
        </p:spPr>
        <p:txBody>
          <a:bodyPr/>
          <a:lstStyle/>
          <a:p>
            <a:pPr algn="l"/>
            <a:r>
              <a:rPr lang="it-IT" sz="2400" b="1" dirty="0">
                <a:latin typeface="Arial" panose="020B0604020202020204" pitchFamily="34" charset="0"/>
                <a:cs typeface="Arial" panose="020B0604020202020204" pitchFamily="34" charset="0"/>
              </a:rPr>
              <a:t>PERSONALIZ-ZAZIONE</a:t>
            </a:r>
          </a:p>
        </p:txBody>
      </p:sp>
      <p:sp>
        <p:nvSpPr>
          <p:cNvPr id="6" name="Sottotitolo 5"/>
          <p:cNvSpPr>
            <a:spLocks noGrp="1"/>
          </p:cNvSpPr>
          <p:nvPr>
            <p:ph type="subTitle" idx="1"/>
          </p:nvPr>
        </p:nvSpPr>
        <p:spPr>
          <a:xfrm>
            <a:off x="9217297" y="1988840"/>
            <a:ext cx="2590006" cy="1828800"/>
          </a:xfrm>
        </p:spPr>
        <p:txBody>
          <a:bodyPr/>
          <a:lstStyle/>
          <a:p>
            <a:r>
              <a:rPr lang="it-IT" dirty="0">
                <a:latin typeface="Arial" panose="020B0604020202020204" pitchFamily="34" charset="0"/>
                <a:cs typeface="Arial" panose="020B0604020202020204" pitchFamily="34" charset="0"/>
              </a:rPr>
              <a:t>Strumenti per la personalizzazione degli apprendimenti</a:t>
            </a:r>
          </a:p>
        </p:txBody>
      </p:sp>
      <p:grpSp>
        <p:nvGrpSpPr>
          <p:cNvPr id="97" name="Gruppo 96"/>
          <p:cNvGrpSpPr/>
          <p:nvPr/>
        </p:nvGrpSpPr>
        <p:grpSpPr>
          <a:xfrm>
            <a:off x="432321" y="332656"/>
            <a:ext cx="8280920" cy="6192688"/>
            <a:chOff x="432321" y="332656"/>
            <a:chExt cx="8280920" cy="6192688"/>
          </a:xfrm>
        </p:grpSpPr>
        <p:sp>
          <p:nvSpPr>
            <p:cNvPr id="25" name="Rettangolo arrotondato 24"/>
            <p:cNvSpPr/>
            <p:nvPr/>
          </p:nvSpPr>
          <p:spPr>
            <a:xfrm>
              <a:off x="720353" y="332656"/>
              <a:ext cx="7719935" cy="72008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800" b="1" dirty="0">
                  <a:solidFill>
                    <a:schemeClr val="tx1"/>
                  </a:solidFill>
                  <a:latin typeface="Arial" panose="020B0604020202020204" pitchFamily="34" charset="0"/>
                  <a:cs typeface="Arial" panose="020B0604020202020204" pitchFamily="34" charset="0"/>
                </a:rPr>
                <a:t>PERSONALIZZAZIONE DEL PERCORSO DI APPRENDIMENTO</a:t>
              </a:r>
            </a:p>
          </p:txBody>
        </p:sp>
        <p:sp>
          <p:nvSpPr>
            <p:cNvPr id="30" name="Rettangolo arrotondato 29"/>
            <p:cNvSpPr/>
            <p:nvPr/>
          </p:nvSpPr>
          <p:spPr>
            <a:xfrm>
              <a:off x="1299591" y="1844824"/>
              <a:ext cx="2972631" cy="773434"/>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800" dirty="0">
                  <a:solidFill>
                    <a:schemeClr val="tx1"/>
                  </a:solidFill>
                  <a:latin typeface="Arial" panose="020B0604020202020204" pitchFamily="34" charset="0"/>
                  <a:cs typeface="Arial" panose="020B0604020202020204" pitchFamily="34" charset="0"/>
                </a:rPr>
                <a:t>Fino a </a:t>
              </a:r>
              <a:r>
                <a:rPr lang="it-IT" altLang="it-IT" sz="1800" b="1" dirty="0">
                  <a:solidFill>
                    <a:schemeClr val="tx1"/>
                  </a:solidFill>
                  <a:latin typeface="Arial" panose="020B0604020202020204" pitchFamily="34" charset="0"/>
                  <a:cs typeface="Arial" panose="020B0604020202020204" pitchFamily="34" charset="0"/>
                </a:rPr>
                <a:t>264 ore  </a:t>
              </a:r>
              <a:r>
                <a:rPr lang="it-IT" altLang="it-IT" sz="1800" dirty="0">
                  <a:solidFill>
                    <a:schemeClr val="tx1"/>
                  </a:solidFill>
                  <a:latin typeface="Arial" panose="020B0604020202020204" pitchFamily="34" charset="0"/>
                  <a:cs typeface="Arial" panose="020B0604020202020204" pitchFamily="34" charset="0"/>
                </a:rPr>
                <a:t>nel biennio</a:t>
              </a:r>
            </a:p>
          </p:txBody>
        </p:sp>
        <p:sp>
          <p:nvSpPr>
            <p:cNvPr id="69" name="Rettangolo arrotondato 68"/>
            <p:cNvSpPr/>
            <p:nvPr/>
          </p:nvSpPr>
          <p:spPr>
            <a:xfrm>
              <a:off x="1345885" y="4601172"/>
              <a:ext cx="2972631" cy="773434"/>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800" dirty="0">
                  <a:solidFill>
                    <a:schemeClr val="tx1"/>
                  </a:solidFill>
                  <a:latin typeface="Arial" panose="020B0604020202020204" pitchFamily="34" charset="0"/>
                  <a:cs typeface="Arial" panose="020B0604020202020204" pitchFamily="34" charset="0"/>
                </a:rPr>
                <a:t>Progetto formativo Individuale (</a:t>
              </a:r>
              <a:r>
                <a:rPr lang="it-IT" altLang="it-IT" sz="1800" b="1" dirty="0">
                  <a:solidFill>
                    <a:schemeClr val="tx1"/>
                  </a:solidFill>
                  <a:latin typeface="Arial" panose="020B0604020202020204" pitchFamily="34" charset="0"/>
                  <a:cs typeface="Arial" panose="020B0604020202020204" pitchFamily="34" charset="0"/>
                </a:rPr>
                <a:t>P.F.I.</a:t>
              </a:r>
              <a:r>
                <a:rPr lang="it-IT" altLang="it-IT" sz="1800" dirty="0">
                  <a:solidFill>
                    <a:schemeClr val="tx1"/>
                  </a:solidFill>
                  <a:latin typeface="Arial" panose="020B0604020202020204" pitchFamily="34" charset="0"/>
                  <a:cs typeface="Arial" panose="020B0604020202020204" pitchFamily="34" charset="0"/>
                </a:rPr>
                <a:t>)</a:t>
              </a:r>
            </a:p>
          </p:txBody>
        </p:sp>
        <p:sp>
          <p:nvSpPr>
            <p:cNvPr id="70" name="Rettangolo arrotondato 69"/>
            <p:cNvSpPr/>
            <p:nvPr/>
          </p:nvSpPr>
          <p:spPr>
            <a:xfrm>
              <a:off x="4745341" y="1251781"/>
              <a:ext cx="3766955" cy="442525"/>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Personalizzazione degli apprendimenti</a:t>
              </a:r>
            </a:p>
          </p:txBody>
        </p:sp>
        <p:sp>
          <p:nvSpPr>
            <p:cNvPr id="71" name="Rettangolo arrotondato 70"/>
            <p:cNvSpPr/>
            <p:nvPr/>
          </p:nvSpPr>
          <p:spPr>
            <a:xfrm>
              <a:off x="4754363" y="1978363"/>
              <a:ext cx="3766955" cy="442525"/>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Realizzazione del P.F.I.</a:t>
              </a:r>
            </a:p>
          </p:txBody>
        </p:sp>
        <p:sp>
          <p:nvSpPr>
            <p:cNvPr id="72" name="Rettangolo arrotondato 71"/>
            <p:cNvSpPr/>
            <p:nvPr/>
          </p:nvSpPr>
          <p:spPr>
            <a:xfrm>
              <a:off x="4754363" y="2645090"/>
              <a:ext cx="3766955" cy="855918"/>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Sviluppo della dimensione professionalizzante delle attività di alternanza scuola-lavoro</a:t>
              </a:r>
            </a:p>
          </p:txBody>
        </p:sp>
        <p:sp>
          <p:nvSpPr>
            <p:cNvPr id="73" name="Rettangolo arrotondato 72"/>
            <p:cNvSpPr/>
            <p:nvPr/>
          </p:nvSpPr>
          <p:spPr>
            <a:xfrm>
              <a:off x="5648023" y="3979168"/>
              <a:ext cx="3065218" cy="541996"/>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Si basa sul bilancio personale</a:t>
              </a:r>
            </a:p>
          </p:txBody>
        </p:sp>
        <p:sp>
          <p:nvSpPr>
            <p:cNvPr id="75" name="Rettangolo arrotondato 74"/>
            <p:cNvSpPr/>
            <p:nvPr/>
          </p:nvSpPr>
          <p:spPr>
            <a:xfrm>
              <a:off x="432321" y="5733256"/>
              <a:ext cx="2255863" cy="792088"/>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Redatto dal </a:t>
              </a:r>
              <a:r>
                <a:rPr lang="it-IT" altLang="it-IT" sz="1600" dirty="0" err="1">
                  <a:solidFill>
                    <a:schemeClr val="tx1"/>
                  </a:solidFill>
                  <a:latin typeface="Arial" panose="020B0604020202020204" pitchFamily="34" charset="0"/>
                  <a:cs typeface="Arial" panose="020B0604020202020204" pitchFamily="34" charset="0"/>
                </a:rPr>
                <a:t>CdC</a:t>
              </a:r>
              <a:r>
                <a:rPr lang="it-IT" altLang="it-IT" sz="1600" dirty="0">
                  <a:solidFill>
                    <a:schemeClr val="tx1"/>
                  </a:solidFill>
                  <a:latin typeface="Arial" panose="020B0604020202020204" pitchFamily="34" charset="0"/>
                  <a:cs typeface="Arial" panose="020B0604020202020204" pitchFamily="34" charset="0"/>
                </a:rPr>
                <a:t> entro il 31 gennaio del primo anno</a:t>
              </a:r>
            </a:p>
          </p:txBody>
        </p:sp>
        <p:sp>
          <p:nvSpPr>
            <p:cNvPr id="76" name="Rettangolo arrotondato 75"/>
            <p:cNvSpPr/>
            <p:nvPr/>
          </p:nvSpPr>
          <p:spPr>
            <a:xfrm>
              <a:off x="2952601" y="5733256"/>
              <a:ext cx="2255863" cy="792088"/>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Aggiornato durante l’intero percorso scolastico</a:t>
              </a:r>
            </a:p>
          </p:txBody>
        </p:sp>
        <p:sp>
          <p:nvSpPr>
            <p:cNvPr id="77" name="Rettangolo arrotondato 76"/>
            <p:cNvSpPr/>
            <p:nvPr/>
          </p:nvSpPr>
          <p:spPr>
            <a:xfrm>
              <a:off x="5648022" y="4955782"/>
              <a:ext cx="3065219" cy="1065506"/>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Il DS individua i docenti tutor per sostenere le studentesse e gli studenti nell’attuazione e nello sviluppo del P.F.I.</a:t>
              </a:r>
            </a:p>
          </p:txBody>
        </p:sp>
        <p:cxnSp>
          <p:nvCxnSpPr>
            <p:cNvPr id="3" name="Connettore 1 2"/>
            <p:cNvCxnSpPr/>
            <p:nvPr/>
          </p:nvCxnSpPr>
          <p:spPr>
            <a:xfrm>
              <a:off x="1008385" y="1052736"/>
              <a:ext cx="0" cy="3935153"/>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Connettore 1 6"/>
            <p:cNvCxnSpPr>
              <a:endCxn id="30" idx="1"/>
            </p:cNvCxnSpPr>
            <p:nvPr/>
          </p:nvCxnSpPr>
          <p:spPr>
            <a:xfrm>
              <a:off x="1008385" y="2231541"/>
              <a:ext cx="29120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ttore 1 10"/>
            <p:cNvCxnSpPr>
              <a:endCxn id="69" idx="1"/>
            </p:cNvCxnSpPr>
            <p:nvPr/>
          </p:nvCxnSpPr>
          <p:spPr>
            <a:xfrm>
              <a:off x="1008385" y="4984479"/>
              <a:ext cx="337500" cy="34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ttore 1 12"/>
            <p:cNvCxnSpPr>
              <a:stCxn id="30" idx="3"/>
            </p:cNvCxnSpPr>
            <p:nvPr/>
          </p:nvCxnSpPr>
          <p:spPr>
            <a:xfrm>
              <a:off x="4272222" y="2231541"/>
              <a:ext cx="482141" cy="0"/>
            </a:xfrm>
            <a:prstGeom prst="line">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Connettore 1 15"/>
            <p:cNvCxnSpPr/>
            <p:nvPr/>
          </p:nvCxnSpPr>
          <p:spPr>
            <a:xfrm>
              <a:off x="4513292" y="1473043"/>
              <a:ext cx="0" cy="1600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Connettore 1 17"/>
            <p:cNvCxnSpPr>
              <a:endCxn id="70" idx="1"/>
            </p:cNvCxnSpPr>
            <p:nvPr/>
          </p:nvCxnSpPr>
          <p:spPr>
            <a:xfrm>
              <a:off x="4513292" y="1473043"/>
              <a:ext cx="232049" cy="1"/>
            </a:xfrm>
            <a:prstGeom prst="line">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Connettore 1 19"/>
            <p:cNvCxnSpPr>
              <a:endCxn id="72" idx="1"/>
            </p:cNvCxnSpPr>
            <p:nvPr/>
          </p:nvCxnSpPr>
          <p:spPr>
            <a:xfrm>
              <a:off x="4513292" y="3073049"/>
              <a:ext cx="241071" cy="0"/>
            </a:xfrm>
            <a:prstGeom prst="line">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8" name="Connettore 1 77"/>
            <p:cNvCxnSpPr>
              <a:stCxn id="69" idx="2"/>
            </p:cNvCxnSpPr>
            <p:nvPr/>
          </p:nvCxnSpPr>
          <p:spPr>
            <a:xfrm flipH="1">
              <a:off x="2832200" y="5374606"/>
              <a:ext cx="1" cy="113929"/>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Connettore 1 79"/>
            <p:cNvCxnSpPr/>
            <p:nvPr/>
          </p:nvCxnSpPr>
          <p:spPr>
            <a:xfrm>
              <a:off x="1560252" y="5488535"/>
              <a:ext cx="25202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Connettore 2 84"/>
            <p:cNvCxnSpPr>
              <a:endCxn id="75" idx="0"/>
            </p:cNvCxnSpPr>
            <p:nvPr/>
          </p:nvCxnSpPr>
          <p:spPr>
            <a:xfrm>
              <a:off x="1560252" y="5488535"/>
              <a:ext cx="1" cy="24472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7" name="Connettore 2 86"/>
            <p:cNvCxnSpPr>
              <a:endCxn id="76" idx="0"/>
            </p:cNvCxnSpPr>
            <p:nvPr/>
          </p:nvCxnSpPr>
          <p:spPr>
            <a:xfrm>
              <a:off x="4080532" y="5488535"/>
              <a:ext cx="1" cy="24472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9" name="Connettore 1 88"/>
            <p:cNvCxnSpPr>
              <a:stCxn id="69" idx="3"/>
            </p:cNvCxnSpPr>
            <p:nvPr/>
          </p:nvCxnSpPr>
          <p:spPr>
            <a:xfrm flipV="1">
              <a:off x="4318516" y="4984479"/>
              <a:ext cx="1010349" cy="3410"/>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Connettore 1 90"/>
            <p:cNvCxnSpPr/>
            <p:nvPr/>
          </p:nvCxnSpPr>
          <p:spPr>
            <a:xfrm>
              <a:off x="5328865" y="4250166"/>
              <a:ext cx="0" cy="1238369"/>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Connettore 2 92"/>
            <p:cNvCxnSpPr>
              <a:endCxn id="73" idx="1"/>
            </p:cNvCxnSpPr>
            <p:nvPr/>
          </p:nvCxnSpPr>
          <p:spPr>
            <a:xfrm>
              <a:off x="5328865" y="4250166"/>
              <a:ext cx="31915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5" name="Connettore 2 94"/>
            <p:cNvCxnSpPr>
              <a:endCxn id="77" idx="1"/>
            </p:cNvCxnSpPr>
            <p:nvPr/>
          </p:nvCxnSpPr>
          <p:spPr>
            <a:xfrm>
              <a:off x="5328865" y="5488535"/>
              <a:ext cx="31915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4685911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9145015" y="-99392"/>
            <a:ext cx="2808860" cy="2520280"/>
          </a:xfrm>
        </p:spPr>
        <p:txBody>
          <a:bodyPr/>
          <a:lstStyle/>
          <a:p>
            <a:pPr algn="l"/>
            <a:r>
              <a:rPr lang="it-IT" sz="2000" b="1" dirty="0">
                <a:latin typeface="Arial" panose="020B0604020202020204" pitchFamily="34" charset="0"/>
                <a:cs typeface="Arial" panose="020B0604020202020204" pitchFamily="34" charset="0"/>
              </a:rPr>
              <a:t>Nota 3</a:t>
            </a:r>
            <a:br>
              <a:rPr lang="it-IT" sz="2400" b="1" dirty="0">
                <a:latin typeface="Arial" panose="020B0604020202020204" pitchFamily="34" charset="0"/>
                <a:cs typeface="Arial" panose="020B0604020202020204" pitchFamily="34" charset="0"/>
              </a:rPr>
            </a:br>
            <a:r>
              <a:rPr lang="it-IT" sz="2400" b="1" dirty="0">
                <a:latin typeface="Arial" panose="020B0604020202020204" pitchFamily="34" charset="0"/>
                <a:cs typeface="Arial" panose="020B0604020202020204" pitchFamily="34" charset="0"/>
              </a:rPr>
              <a:t>nota operativa</a:t>
            </a:r>
          </a:p>
        </p:txBody>
      </p:sp>
      <p:sp>
        <p:nvSpPr>
          <p:cNvPr id="15" name="Rettangolo arrotondato 9">
            <a:extLst>
              <a:ext uri="{FF2B5EF4-FFF2-40B4-BE49-F238E27FC236}">
                <a16:creationId xmlns:a16="http://schemas.microsoft.com/office/drawing/2014/main" id="{A8F99709-D2AF-4A36-A2F1-013000AC9583}"/>
              </a:ext>
            </a:extLst>
          </p:cNvPr>
          <p:cNvSpPr/>
          <p:nvPr/>
        </p:nvSpPr>
        <p:spPr>
          <a:xfrm>
            <a:off x="1152401" y="782707"/>
            <a:ext cx="7560840" cy="72008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fontAlgn="base">
              <a:spcBef>
                <a:spcPct val="0"/>
              </a:spcBef>
              <a:spcAft>
                <a:spcPct val="0"/>
              </a:spcAft>
            </a:pPr>
            <a:r>
              <a:rPr lang="it-IT" sz="1800" dirty="0">
                <a:solidFill>
                  <a:schemeClr val="tx1"/>
                </a:solidFill>
              </a:rPr>
              <a:t>Non è definito un modello nazionale di PFI.</a:t>
            </a:r>
            <a:r>
              <a:rPr lang="it-IT" sz="1600" dirty="0">
                <a:solidFill>
                  <a:schemeClr val="tx1"/>
                </a:solidFill>
              </a:rPr>
              <a:t> </a:t>
            </a:r>
            <a:endParaRPr lang="it-IT" altLang="it-IT" sz="1600" dirty="0">
              <a:solidFill>
                <a:schemeClr val="tx1"/>
              </a:solidFill>
            </a:endParaRPr>
          </a:p>
        </p:txBody>
      </p:sp>
      <p:sp>
        <p:nvSpPr>
          <p:cNvPr id="16" name="Rettangolo arrotondato 9">
            <a:extLst>
              <a:ext uri="{FF2B5EF4-FFF2-40B4-BE49-F238E27FC236}">
                <a16:creationId xmlns:a16="http://schemas.microsoft.com/office/drawing/2014/main" id="{96C9FA1E-2601-4495-ABA7-FE3ACF3DC22B}"/>
              </a:ext>
            </a:extLst>
          </p:cNvPr>
          <p:cNvSpPr/>
          <p:nvPr/>
        </p:nvSpPr>
        <p:spPr>
          <a:xfrm>
            <a:off x="1191073" y="2205625"/>
            <a:ext cx="7560840" cy="86267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fontAlgn="base">
              <a:spcBef>
                <a:spcPct val="0"/>
              </a:spcBef>
              <a:spcAft>
                <a:spcPct val="0"/>
              </a:spcAft>
            </a:pPr>
            <a:r>
              <a:rPr lang="it-IT" sz="1800" dirty="0">
                <a:solidFill>
                  <a:schemeClr val="tx1"/>
                </a:solidFill>
              </a:rPr>
              <a:t>Ciascuna scuola, nella propria autonomia, adotterà ed espliciterà nel PTOF il modello più opportuno.</a:t>
            </a:r>
            <a:endParaRPr lang="it-IT" altLang="it-IT" sz="1800" dirty="0">
              <a:solidFill>
                <a:schemeClr val="tx1"/>
              </a:solidFill>
            </a:endParaRPr>
          </a:p>
        </p:txBody>
      </p:sp>
      <p:sp>
        <p:nvSpPr>
          <p:cNvPr id="17" name="Ovale 16">
            <a:extLst>
              <a:ext uri="{FF2B5EF4-FFF2-40B4-BE49-F238E27FC236}">
                <a16:creationId xmlns:a16="http://schemas.microsoft.com/office/drawing/2014/main" id="{D955A8BE-1BBF-4FA3-B8CE-7983FCDC1450}"/>
              </a:ext>
            </a:extLst>
          </p:cNvPr>
          <p:cNvSpPr/>
          <p:nvPr/>
        </p:nvSpPr>
        <p:spPr>
          <a:xfrm>
            <a:off x="828365" y="548680"/>
            <a:ext cx="468052" cy="468053"/>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it-IT" sz="1600" b="1" dirty="0">
                <a:solidFill>
                  <a:schemeClr val="tx1"/>
                </a:solidFill>
                <a:latin typeface="Arial" panose="020B0604020202020204" pitchFamily="34" charset="0"/>
                <a:cs typeface="Arial" panose="020B0604020202020204" pitchFamily="34" charset="0"/>
              </a:rPr>
              <a:t>1</a:t>
            </a:r>
          </a:p>
        </p:txBody>
      </p:sp>
      <p:sp>
        <p:nvSpPr>
          <p:cNvPr id="18" name="Ovale 17">
            <a:extLst>
              <a:ext uri="{FF2B5EF4-FFF2-40B4-BE49-F238E27FC236}">
                <a16:creationId xmlns:a16="http://schemas.microsoft.com/office/drawing/2014/main" id="{004CDEFF-D2F3-4C1F-BCBB-E1CEAE0B5B1B}"/>
              </a:ext>
            </a:extLst>
          </p:cNvPr>
          <p:cNvSpPr/>
          <p:nvPr/>
        </p:nvSpPr>
        <p:spPr>
          <a:xfrm>
            <a:off x="864369" y="1974126"/>
            <a:ext cx="468052" cy="468053"/>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it-IT" sz="1600" b="1" dirty="0">
                <a:solidFill>
                  <a:schemeClr val="tx1"/>
                </a:solidFill>
                <a:latin typeface="Arial" panose="020B0604020202020204" pitchFamily="34" charset="0"/>
                <a:cs typeface="Arial" panose="020B0604020202020204" pitchFamily="34" charset="0"/>
              </a:rPr>
              <a:t>2</a:t>
            </a:r>
          </a:p>
        </p:txBody>
      </p:sp>
      <p:sp>
        <p:nvSpPr>
          <p:cNvPr id="12" name="Rettangolo arrotondato 9">
            <a:extLst>
              <a:ext uri="{FF2B5EF4-FFF2-40B4-BE49-F238E27FC236}">
                <a16:creationId xmlns:a16="http://schemas.microsoft.com/office/drawing/2014/main" id="{99AE6F6B-2360-4CDD-B038-CB736483324E}"/>
              </a:ext>
            </a:extLst>
          </p:cNvPr>
          <p:cNvSpPr/>
          <p:nvPr/>
        </p:nvSpPr>
        <p:spPr>
          <a:xfrm>
            <a:off x="1152401" y="3681778"/>
            <a:ext cx="7560840" cy="86267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400" fontAlgn="base">
              <a:spcBef>
                <a:spcPct val="0"/>
              </a:spcBef>
              <a:spcAft>
                <a:spcPct val="0"/>
              </a:spcAft>
            </a:pPr>
            <a:r>
              <a:rPr lang="it-IT" sz="1800" dirty="0">
                <a:solidFill>
                  <a:schemeClr val="tx1"/>
                </a:solidFill>
              </a:rPr>
              <a:t>Definizione di modelli condivisi per lo meno a livello territoriale, anche al fine di facilitare il riconoscimento dei crediti.</a:t>
            </a:r>
            <a:endParaRPr lang="it-IT" altLang="it-IT" sz="1800" dirty="0">
              <a:solidFill>
                <a:schemeClr val="tx1"/>
              </a:solidFill>
            </a:endParaRPr>
          </a:p>
        </p:txBody>
      </p:sp>
      <p:sp>
        <p:nvSpPr>
          <p:cNvPr id="19" name="Ovale 18">
            <a:extLst>
              <a:ext uri="{FF2B5EF4-FFF2-40B4-BE49-F238E27FC236}">
                <a16:creationId xmlns:a16="http://schemas.microsoft.com/office/drawing/2014/main" id="{A1C24803-678E-4A69-A10E-FF65EBE95611}"/>
              </a:ext>
            </a:extLst>
          </p:cNvPr>
          <p:cNvSpPr/>
          <p:nvPr/>
        </p:nvSpPr>
        <p:spPr>
          <a:xfrm>
            <a:off x="825697" y="3450279"/>
            <a:ext cx="468052" cy="468053"/>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it-IT" sz="1600" b="1" dirty="0">
                <a:solidFill>
                  <a:schemeClr val="tx1"/>
                </a:solidFill>
                <a:latin typeface="Arial" panose="020B0604020202020204" pitchFamily="34" charset="0"/>
                <a:cs typeface="Arial" panose="020B0604020202020204" pitchFamily="34" charset="0"/>
              </a:rPr>
              <a:t>3</a:t>
            </a:r>
          </a:p>
        </p:txBody>
      </p:sp>
      <p:sp>
        <p:nvSpPr>
          <p:cNvPr id="20" name="Rettangolo arrotondato 9">
            <a:extLst>
              <a:ext uri="{FF2B5EF4-FFF2-40B4-BE49-F238E27FC236}">
                <a16:creationId xmlns:a16="http://schemas.microsoft.com/office/drawing/2014/main" id="{8AB075B8-68DB-491B-AF2E-6B7C19D71CB5}"/>
              </a:ext>
            </a:extLst>
          </p:cNvPr>
          <p:cNvSpPr/>
          <p:nvPr/>
        </p:nvSpPr>
        <p:spPr>
          <a:xfrm>
            <a:off x="1152401" y="5070509"/>
            <a:ext cx="7560840" cy="86267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914400" fontAlgn="base">
              <a:spcBef>
                <a:spcPct val="0"/>
              </a:spcBef>
              <a:spcAft>
                <a:spcPct val="0"/>
              </a:spcAft>
            </a:pPr>
            <a:r>
              <a:rPr lang="it-IT" sz="1800" dirty="0">
                <a:solidFill>
                  <a:schemeClr val="tx1"/>
                </a:solidFill>
              </a:rPr>
              <a:t>I modelli di PFI dovranno inoltre tenere conto di quanto eventualmente stabilito negli accordi fra i competenti Uffici Scolastici Regionali e le Regioni in merito ai rapporti con l’</a:t>
            </a:r>
            <a:r>
              <a:rPr lang="it-IT" sz="1800" dirty="0" err="1">
                <a:solidFill>
                  <a:schemeClr val="tx1"/>
                </a:solidFill>
              </a:rPr>
              <a:t>IeFP</a:t>
            </a:r>
            <a:r>
              <a:rPr lang="it-IT" sz="1800" dirty="0">
                <a:solidFill>
                  <a:schemeClr val="tx1"/>
                </a:solidFill>
              </a:rPr>
              <a:t>.</a:t>
            </a:r>
            <a:endParaRPr lang="it-IT" altLang="it-IT" sz="1800" dirty="0">
              <a:solidFill>
                <a:schemeClr val="tx1"/>
              </a:solidFill>
            </a:endParaRPr>
          </a:p>
        </p:txBody>
      </p:sp>
      <p:sp>
        <p:nvSpPr>
          <p:cNvPr id="22" name="Ovale 21">
            <a:extLst>
              <a:ext uri="{FF2B5EF4-FFF2-40B4-BE49-F238E27FC236}">
                <a16:creationId xmlns:a16="http://schemas.microsoft.com/office/drawing/2014/main" id="{AF6D23C2-C374-4611-928B-E4A83465A911}"/>
              </a:ext>
            </a:extLst>
          </p:cNvPr>
          <p:cNvSpPr/>
          <p:nvPr/>
        </p:nvSpPr>
        <p:spPr>
          <a:xfrm>
            <a:off x="792361" y="4797152"/>
            <a:ext cx="468052" cy="468053"/>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it-IT" sz="1600" b="1" dirty="0">
                <a:solidFill>
                  <a:schemeClr val="tx1"/>
                </a:solidFill>
                <a:latin typeface="Arial" panose="020B0604020202020204" pitchFamily="34" charset="0"/>
                <a:cs typeface="Arial" panose="020B0604020202020204" pitchFamily="34" charset="0"/>
              </a:rPr>
              <a:t>4</a:t>
            </a:r>
          </a:p>
        </p:txBody>
      </p:sp>
      <p:pic>
        <p:nvPicPr>
          <p:cNvPr id="11" name="Immagine 10">
            <a:hlinkClick r:id="rId2" action="ppaction://hlinksldjump"/>
            <a:extLst>
              <a:ext uri="{FF2B5EF4-FFF2-40B4-BE49-F238E27FC236}">
                <a16:creationId xmlns:a16="http://schemas.microsoft.com/office/drawing/2014/main" id="{C349400B-8196-41FE-A80D-12810B9BE0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31840" y="6381328"/>
            <a:ext cx="253094" cy="381716"/>
          </a:xfrm>
          <a:prstGeom prst="rect">
            <a:avLst/>
          </a:prstGeom>
        </p:spPr>
      </p:pic>
    </p:spTree>
    <p:extLst>
      <p:ext uri="{BB962C8B-B14F-4D97-AF65-F5344CB8AC3E}">
        <p14:creationId xmlns:p14="http://schemas.microsoft.com/office/powerpoint/2010/main" val="2422816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9217297" y="188640"/>
            <a:ext cx="2736578" cy="1828800"/>
          </a:xfrm>
        </p:spPr>
        <p:txBody>
          <a:bodyPr/>
          <a:lstStyle/>
          <a:p>
            <a:pPr algn="l"/>
            <a:r>
              <a:rPr lang="it-IT" sz="2400" b="1" dirty="0">
                <a:latin typeface="Arial" panose="020B0604020202020204" pitchFamily="34" charset="0"/>
                <a:cs typeface="Arial" panose="020B0604020202020204" pitchFamily="34" charset="0"/>
              </a:rPr>
              <a:t>VALUTAZIONE PROGRESSIVA</a:t>
            </a:r>
          </a:p>
        </p:txBody>
      </p:sp>
      <p:sp>
        <p:nvSpPr>
          <p:cNvPr id="6" name="Sottotitolo 5"/>
          <p:cNvSpPr>
            <a:spLocks noGrp="1"/>
          </p:cNvSpPr>
          <p:nvPr>
            <p:ph type="subTitle" idx="1"/>
          </p:nvPr>
        </p:nvSpPr>
        <p:spPr>
          <a:xfrm>
            <a:off x="9217297" y="1988840"/>
            <a:ext cx="2590006" cy="1828800"/>
          </a:xfrm>
        </p:spPr>
        <p:txBody>
          <a:bodyPr/>
          <a:lstStyle/>
          <a:p>
            <a:r>
              <a:rPr lang="it-IT" dirty="0">
                <a:latin typeface="Arial" panose="020B0604020202020204" pitchFamily="34" charset="0"/>
                <a:cs typeface="Arial" panose="020B0604020202020204" pitchFamily="34" charset="0"/>
              </a:rPr>
              <a:t>Strumenti per la valutazione</a:t>
            </a:r>
          </a:p>
        </p:txBody>
      </p:sp>
      <p:grpSp>
        <p:nvGrpSpPr>
          <p:cNvPr id="38" name="Gruppo 37"/>
          <p:cNvGrpSpPr/>
          <p:nvPr/>
        </p:nvGrpSpPr>
        <p:grpSpPr>
          <a:xfrm>
            <a:off x="360313" y="332656"/>
            <a:ext cx="8540060" cy="6192687"/>
            <a:chOff x="360313" y="332657"/>
            <a:chExt cx="8540060" cy="6192687"/>
          </a:xfrm>
        </p:grpSpPr>
        <p:sp>
          <p:nvSpPr>
            <p:cNvPr id="28" name="Rettangolo arrotondato 27"/>
            <p:cNvSpPr/>
            <p:nvPr/>
          </p:nvSpPr>
          <p:spPr>
            <a:xfrm>
              <a:off x="360313" y="1052736"/>
              <a:ext cx="3118234" cy="648072"/>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b="1" dirty="0">
                  <a:solidFill>
                    <a:schemeClr val="tx1"/>
                  </a:solidFill>
                  <a:latin typeface="Arial" panose="020B0604020202020204" pitchFamily="34" charset="0"/>
                  <a:cs typeface="Arial" panose="020B0604020202020204" pitchFamily="34" charset="0"/>
                </a:rPr>
                <a:t>BILANCIO PERSONALE / P.F.I.</a:t>
              </a:r>
              <a:endParaRPr lang="it-IT" altLang="it-IT" sz="1800" b="1" dirty="0">
                <a:solidFill>
                  <a:schemeClr val="tx1"/>
                </a:solidFill>
                <a:latin typeface="Arial" panose="020B0604020202020204" pitchFamily="34" charset="0"/>
                <a:cs typeface="Arial" panose="020B0604020202020204" pitchFamily="34" charset="0"/>
              </a:endParaRPr>
            </a:p>
          </p:txBody>
        </p:sp>
        <p:sp>
          <p:nvSpPr>
            <p:cNvPr id="29" name="Rettangolo arrotondato 28"/>
            <p:cNvSpPr/>
            <p:nvPr/>
          </p:nvSpPr>
          <p:spPr>
            <a:xfrm>
              <a:off x="4032722" y="332657"/>
              <a:ext cx="4639450" cy="864096"/>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Evidenzia i </a:t>
              </a:r>
              <a:r>
                <a:rPr lang="it-IT" altLang="it-IT" sz="1600" dirty="0" err="1">
                  <a:solidFill>
                    <a:schemeClr val="tx1"/>
                  </a:solidFill>
                  <a:latin typeface="Arial" panose="020B0604020202020204" pitchFamily="34" charset="0"/>
                  <a:cs typeface="Arial" panose="020B0604020202020204" pitchFamily="34" charset="0"/>
                </a:rPr>
                <a:t>saperi</a:t>
              </a:r>
              <a:r>
                <a:rPr lang="it-IT" altLang="it-IT" sz="1600" dirty="0">
                  <a:solidFill>
                    <a:schemeClr val="tx1"/>
                  </a:solidFill>
                  <a:latin typeface="Arial" panose="020B0604020202020204" pitchFamily="34" charset="0"/>
                  <a:cs typeface="Arial" panose="020B0604020202020204" pitchFamily="34" charset="0"/>
                </a:rPr>
                <a:t> e le competenze acquisiti da ciascuna studentessa e da ciascuno studente (anche in modo non formale e informale) </a:t>
              </a:r>
            </a:p>
          </p:txBody>
        </p:sp>
        <p:sp>
          <p:nvSpPr>
            <p:cNvPr id="53" name="Rettangolo arrotondato 52"/>
            <p:cNvSpPr/>
            <p:nvPr/>
          </p:nvSpPr>
          <p:spPr>
            <a:xfrm>
              <a:off x="4032723" y="1376772"/>
              <a:ext cx="4639448" cy="1044116"/>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Rileva le potenzialità e le carenze riscontrate, al fine di motivare ed orientare nella progressiva costruzione del percorso formativo e lavorativo</a:t>
              </a:r>
            </a:p>
          </p:txBody>
        </p:sp>
        <p:sp>
          <p:nvSpPr>
            <p:cNvPr id="7" name="Rettangolo arrotondato 6"/>
            <p:cNvSpPr/>
            <p:nvPr/>
          </p:nvSpPr>
          <p:spPr>
            <a:xfrm>
              <a:off x="360313" y="3369144"/>
              <a:ext cx="3118234" cy="923952"/>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b="1" dirty="0">
                  <a:solidFill>
                    <a:schemeClr val="tx1"/>
                  </a:solidFill>
                  <a:latin typeface="Arial" panose="020B0604020202020204" pitchFamily="34" charset="0"/>
                  <a:cs typeface="Arial" panose="020B0604020202020204" pitchFamily="34" charset="0"/>
                </a:rPr>
                <a:t>Unità di Apprendimento</a:t>
              </a:r>
              <a:endParaRPr lang="it-IT" altLang="it-IT" sz="1800" b="1" dirty="0">
                <a:solidFill>
                  <a:schemeClr val="tx1"/>
                </a:solidFill>
                <a:latin typeface="Arial" panose="020B0604020202020204" pitchFamily="34" charset="0"/>
                <a:cs typeface="Arial" panose="020B0604020202020204" pitchFamily="34" charset="0"/>
              </a:endParaRPr>
            </a:p>
          </p:txBody>
        </p:sp>
        <p:sp>
          <p:nvSpPr>
            <p:cNvPr id="8" name="Rettangolo arrotondato 7"/>
            <p:cNvSpPr/>
            <p:nvPr/>
          </p:nvSpPr>
          <p:spPr>
            <a:xfrm>
              <a:off x="4032722" y="2848114"/>
              <a:ext cx="4608511" cy="94480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Rappresenta il riferimento per il riconoscimento dei crediti (soprattutto nel caso di passaggi ad altri percorsi di istruzione e formazione)</a:t>
              </a:r>
            </a:p>
          </p:txBody>
        </p:sp>
        <p:sp>
          <p:nvSpPr>
            <p:cNvPr id="9" name="Rettangolo arrotondato 8"/>
            <p:cNvSpPr/>
            <p:nvPr/>
          </p:nvSpPr>
          <p:spPr>
            <a:xfrm>
              <a:off x="4032724" y="3993276"/>
              <a:ext cx="4608510" cy="791724"/>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Certificazione delle competenze nel corso del biennio (secondo un apposito modello)</a:t>
              </a:r>
            </a:p>
          </p:txBody>
        </p:sp>
        <p:sp>
          <p:nvSpPr>
            <p:cNvPr id="10" name="Rettangolo arrotondato 9"/>
            <p:cNvSpPr/>
            <p:nvPr/>
          </p:nvSpPr>
          <p:spPr>
            <a:xfrm>
              <a:off x="803306" y="4868033"/>
              <a:ext cx="2520279" cy="72008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Valutazione intermedia al termine del primo anno</a:t>
              </a:r>
            </a:p>
          </p:txBody>
        </p:sp>
        <p:sp>
          <p:nvSpPr>
            <p:cNvPr id="11" name="Rettangolo arrotondato 10"/>
            <p:cNvSpPr/>
            <p:nvPr/>
          </p:nvSpPr>
          <p:spPr>
            <a:xfrm>
              <a:off x="3668914" y="5085184"/>
              <a:ext cx="5231459" cy="144016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Il </a:t>
              </a:r>
              <a:r>
                <a:rPr lang="it-IT" altLang="it-IT" sz="1600" dirty="0" err="1">
                  <a:solidFill>
                    <a:schemeClr val="tx1"/>
                  </a:solidFill>
                  <a:latin typeface="Arial" panose="020B0604020202020204" pitchFamily="34" charset="0"/>
                  <a:cs typeface="Arial" panose="020B0604020202020204" pitchFamily="34" charset="0"/>
                </a:rPr>
                <a:t>CdC</a:t>
              </a:r>
              <a:r>
                <a:rPr lang="it-IT" altLang="it-IT" sz="1600" dirty="0">
                  <a:solidFill>
                    <a:schemeClr val="tx1"/>
                  </a:solidFill>
                  <a:latin typeface="Arial" panose="020B0604020202020204" pitchFamily="34" charset="0"/>
                  <a:cs typeface="Arial" panose="020B0604020202020204" pitchFamily="34" charset="0"/>
                </a:rPr>
                <a:t> comunica alla studentessa o allo studente le carenze riscontrate ai fini della revisione del PFI e della definizione delle relative misure di recupero, sostegno ed eventuale </a:t>
              </a:r>
              <a:r>
                <a:rPr lang="it-IT" altLang="it-IT" sz="1600" dirty="0" err="1">
                  <a:solidFill>
                    <a:schemeClr val="tx1"/>
                  </a:solidFill>
                  <a:latin typeface="Arial" panose="020B0604020202020204" pitchFamily="34" charset="0"/>
                  <a:cs typeface="Arial" panose="020B0604020202020204" pitchFamily="34" charset="0"/>
                </a:rPr>
                <a:t>ri</a:t>
              </a:r>
              <a:r>
                <a:rPr lang="it-IT" altLang="it-IT" sz="1600" dirty="0">
                  <a:solidFill>
                    <a:schemeClr val="tx1"/>
                  </a:solidFill>
                  <a:latin typeface="Arial" panose="020B0604020202020204" pitchFamily="34" charset="0"/>
                  <a:cs typeface="Arial" panose="020B0604020202020204" pitchFamily="34" charset="0"/>
                </a:rPr>
                <a:t>-orientamento (nel limite delle 264 ore di personalizzazione)</a:t>
              </a:r>
            </a:p>
          </p:txBody>
        </p:sp>
        <p:cxnSp>
          <p:nvCxnSpPr>
            <p:cNvPr id="3" name="Connettore 1 2"/>
            <p:cNvCxnSpPr>
              <a:stCxn id="28" idx="3"/>
            </p:cNvCxnSpPr>
            <p:nvPr/>
          </p:nvCxnSpPr>
          <p:spPr>
            <a:xfrm>
              <a:off x="3478547" y="1376772"/>
              <a:ext cx="26614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ttore 1 11"/>
            <p:cNvCxnSpPr/>
            <p:nvPr/>
          </p:nvCxnSpPr>
          <p:spPr>
            <a:xfrm flipV="1">
              <a:off x="3744689" y="764706"/>
              <a:ext cx="0" cy="11341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Connettore 2 14"/>
            <p:cNvCxnSpPr>
              <a:endCxn id="29" idx="1"/>
            </p:cNvCxnSpPr>
            <p:nvPr/>
          </p:nvCxnSpPr>
          <p:spPr>
            <a:xfrm>
              <a:off x="3744689" y="764705"/>
              <a:ext cx="28803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Connettore 2 16"/>
            <p:cNvCxnSpPr>
              <a:endCxn id="53" idx="1"/>
            </p:cNvCxnSpPr>
            <p:nvPr/>
          </p:nvCxnSpPr>
          <p:spPr>
            <a:xfrm>
              <a:off x="3744689" y="1898830"/>
              <a:ext cx="28803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Connettore 1 18"/>
            <p:cNvCxnSpPr>
              <a:stCxn id="7" idx="3"/>
            </p:cNvCxnSpPr>
            <p:nvPr/>
          </p:nvCxnSpPr>
          <p:spPr>
            <a:xfrm>
              <a:off x="3478547" y="3831120"/>
              <a:ext cx="26614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Connettore 1 20"/>
            <p:cNvCxnSpPr/>
            <p:nvPr/>
          </p:nvCxnSpPr>
          <p:spPr>
            <a:xfrm flipV="1">
              <a:off x="3744689" y="3320516"/>
              <a:ext cx="0" cy="10686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Connettore 2 23"/>
            <p:cNvCxnSpPr>
              <a:endCxn id="8" idx="1"/>
            </p:cNvCxnSpPr>
            <p:nvPr/>
          </p:nvCxnSpPr>
          <p:spPr>
            <a:xfrm>
              <a:off x="3744689" y="3320515"/>
              <a:ext cx="288033"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Connettore 2 25"/>
            <p:cNvCxnSpPr>
              <a:endCxn id="9" idx="1"/>
            </p:cNvCxnSpPr>
            <p:nvPr/>
          </p:nvCxnSpPr>
          <p:spPr>
            <a:xfrm>
              <a:off x="3744689" y="4389138"/>
              <a:ext cx="28803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Connettore 2 29"/>
            <p:cNvCxnSpPr>
              <a:stCxn id="7" idx="2"/>
            </p:cNvCxnSpPr>
            <p:nvPr/>
          </p:nvCxnSpPr>
          <p:spPr>
            <a:xfrm>
              <a:off x="1919430" y="4293096"/>
              <a:ext cx="0" cy="5749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Connettore 4 34"/>
            <p:cNvCxnSpPr/>
            <p:nvPr/>
          </p:nvCxnSpPr>
          <p:spPr>
            <a:xfrm>
              <a:off x="1925781" y="5594462"/>
              <a:ext cx="1743133" cy="433178"/>
            </a:xfrm>
            <a:prstGeom prst="bentConnector3">
              <a:avLst>
                <a:gd name="adj1" fmla="val -765"/>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27" name="Sottotitolo 5">
            <a:extLst>
              <a:ext uri="{FF2B5EF4-FFF2-40B4-BE49-F238E27FC236}">
                <a16:creationId xmlns:a16="http://schemas.microsoft.com/office/drawing/2014/main" id="{AEA7315D-4D08-44C2-BA85-339361367702}"/>
              </a:ext>
            </a:extLst>
          </p:cNvPr>
          <p:cNvSpPr txBox="1">
            <a:spLocks/>
          </p:cNvSpPr>
          <p:nvPr/>
        </p:nvSpPr>
        <p:spPr>
          <a:xfrm>
            <a:off x="9217297" y="4869160"/>
            <a:ext cx="2590006" cy="1828800"/>
          </a:xfrm>
          <a:prstGeom prst="rect">
            <a:avLst/>
          </a:prstGeom>
        </p:spPr>
        <p:txBody>
          <a:bodyPr vert="horz" lIns="91440" tIns="45720" rIns="91440" bIns="45720" rtlCol="0" anchor="ctr">
            <a:normAutofit/>
          </a:bodyPr>
          <a:lstStyle>
            <a:lvl1pPr marL="0" indent="0" algn="l" defTabSz="914400" rtl="0" eaLnBrk="1" latinLnBrk="0" hangingPunct="1">
              <a:spcBef>
                <a:spcPct val="20000"/>
              </a:spcBef>
              <a:buClr>
                <a:schemeClr val="accent1"/>
              </a:buClr>
              <a:buFont typeface="Wingdings 2" pitchFamily="18" charset="2"/>
              <a:buNone/>
              <a:defRPr sz="1900" kern="1200" spc="150" baseline="0">
                <a:solidFill>
                  <a:srgbClr val="FFFFFF"/>
                </a:solidFill>
                <a:latin typeface="+mn-lt"/>
                <a:ea typeface="+mn-ea"/>
                <a:cs typeface="+mn-cs"/>
              </a:defRPr>
            </a:lvl1pPr>
            <a:lvl2pPr marL="457200" indent="0" algn="ctr" defTabSz="914400" rtl="0" eaLnBrk="1" latinLnBrk="0" hangingPunct="1">
              <a:spcBef>
                <a:spcPct val="20000"/>
              </a:spcBef>
              <a:buClr>
                <a:schemeClr val="accent2"/>
              </a:buClr>
              <a:buFont typeface="Wingdings" pitchFamily="2" charset="2"/>
              <a:buNone/>
              <a:defRPr sz="1800" kern="1200" spc="100" baseline="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Wingdings" pitchFamily="2" charset="2"/>
              <a:buNone/>
              <a:defRPr sz="1600" kern="1200" spc="100" baseline="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Wingdings" pitchFamily="2" charset="2"/>
              <a:buNone/>
              <a:defRPr sz="14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6"/>
              </a:buClr>
              <a:buFont typeface="Wingdings" pitchFamily="2" charset="2"/>
              <a:buNone/>
              <a:defRPr sz="1300" kern="1200" spc="1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Wingdings" pitchFamily="2" charset="2"/>
              <a:buNone/>
              <a:defRPr sz="12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Wingdings" pitchFamily="2" charset="2"/>
              <a:buNone/>
              <a:defRPr sz="12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Wingdings" pitchFamily="2" charset="2"/>
              <a:buNone/>
              <a:defRPr sz="12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5"/>
              </a:buClr>
              <a:buFont typeface="Wingdings" pitchFamily="2" charset="2"/>
              <a:buNone/>
              <a:defRPr sz="1200" kern="1200">
                <a:solidFill>
                  <a:schemeClr val="tx1">
                    <a:tint val="75000"/>
                  </a:schemeClr>
                </a:solidFill>
                <a:latin typeface="+mn-lt"/>
                <a:ea typeface="+mn-ea"/>
                <a:cs typeface="+mn-cs"/>
              </a:defRPr>
            </a:lvl9pPr>
          </a:lstStyle>
          <a:p>
            <a:r>
              <a:rPr lang="it-IT" sz="1400" dirty="0">
                <a:latin typeface="Arial" panose="020B0604020202020204" pitchFamily="34" charset="0"/>
                <a:cs typeface="Arial" panose="020B0604020202020204" pitchFamily="34" charset="0"/>
                <a:hlinkClick r:id="rId2" action="ppaction://hlinksldjump"/>
              </a:rPr>
              <a:t>Nota 1</a:t>
            </a:r>
            <a:r>
              <a:rPr lang="it-IT" sz="1400" dirty="0">
                <a:latin typeface="Arial" panose="020B0604020202020204" pitchFamily="34" charset="0"/>
                <a:cs typeface="Arial" panose="020B0604020202020204" pitchFamily="34" charset="0"/>
              </a:rPr>
              <a:t> – Definizioni di apprendimento formale, non formale e informale</a:t>
            </a:r>
          </a:p>
          <a:p>
            <a:r>
              <a:rPr lang="it-IT" sz="1400" dirty="0">
                <a:latin typeface="Arial" panose="020B0604020202020204" pitchFamily="34" charset="0"/>
                <a:cs typeface="Arial" panose="020B0604020202020204" pitchFamily="34" charset="0"/>
                <a:hlinkClick r:id="rId3" action="ppaction://hlinksldjump"/>
              </a:rPr>
              <a:t>Nota 2</a:t>
            </a:r>
            <a:r>
              <a:rPr lang="it-IT" sz="1400" dirty="0">
                <a:latin typeface="Arial" panose="020B0604020202020204" pitchFamily="34" charset="0"/>
                <a:cs typeface="Arial" panose="020B0604020202020204" pitchFamily="34" charset="0"/>
              </a:rPr>
              <a:t> – Spunto di riflessione: cosa succede al termine del primo anno?</a:t>
            </a:r>
          </a:p>
        </p:txBody>
      </p:sp>
    </p:spTree>
    <p:extLst>
      <p:ext uri="{BB962C8B-B14F-4D97-AF65-F5344CB8AC3E}">
        <p14:creationId xmlns:p14="http://schemas.microsoft.com/office/powerpoint/2010/main" val="2294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9217297" y="188640"/>
            <a:ext cx="2736578" cy="1828800"/>
          </a:xfrm>
        </p:spPr>
        <p:txBody>
          <a:bodyPr/>
          <a:lstStyle/>
          <a:p>
            <a:pPr algn="l"/>
            <a:r>
              <a:rPr lang="it-IT" sz="2400" b="1" dirty="0">
                <a:latin typeface="Arial" panose="020B0604020202020204" pitchFamily="34" charset="0"/>
                <a:cs typeface="Arial" panose="020B0604020202020204" pitchFamily="34" charset="0"/>
              </a:rPr>
              <a:t>Progetto formativo individuale</a:t>
            </a:r>
            <a:br>
              <a:rPr lang="it-IT" sz="2400" b="1" dirty="0">
                <a:latin typeface="Arial" panose="020B0604020202020204" pitchFamily="34" charset="0"/>
                <a:cs typeface="Arial" panose="020B0604020202020204" pitchFamily="34" charset="0"/>
              </a:rPr>
            </a:br>
            <a:endParaRPr lang="it-IT" sz="2400" b="1" dirty="0">
              <a:latin typeface="Arial" panose="020B0604020202020204" pitchFamily="34" charset="0"/>
              <a:cs typeface="Arial" panose="020B0604020202020204" pitchFamily="34" charset="0"/>
            </a:endParaRPr>
          </a:p>
        </p:txBody>
      </p:sp>
      <p:sp>
        <p:nvSpPr>
          <p:cNvPr id="62" name="Sottotitolo 5">
            <a:extLst>
              <a:ext uri="{FF2B5EF4-FFF2-40B4-BE49-F238E27FC236}">
                <a16:creationId xmlns:a16="http://schemas.microsoft.com/office/drawing/2014/main" id="{8948CE1F-B418-4627-8067-066121451706}"/>
              </a:ext>
            </a:extLst>
          </p:cNvPr>
          <p:cNvSpPr>
            <a:spLocks noGrp="1"/>
          </p:cNvSpPr>
          <p:nvPr>
            <p:ph type="subTitle" idx="1"/>
          </p:nvPr>
        </p:nvSpPr>
        <p:spPr>
          <a:xfrm>
            <a:off x="9217297" y="1988840"/>
            <a:ext cx="2590006" cy="1828800"/>
          </a:xfrm>
        </p:spPr>
        <p:txBody>
          <a:bodyPr/>
          <a:lstStyle/>
          <a:p>
            <a:r>
              <a:rPr lang="it-IT" dirty="0">
                <a:latin typeface="Arial" panose="020B0604020202020204" pitchFamily="34" charset="0"/>
                <a:cs typeface="Arial" panose="020B0604020202020204" pitchFamily="34" charset="0"/>
              </a:rPr>
              <a:t>Aspetti gestionali</a:t>
            </a:r>
          </a:p>
        </p:txBody>
      </p:sp>
      <p:grpSp>
        <p:nvGrpSpPr>
          <p:cNvPr id="2" name="Gruppo 1">
            <a:extLst>
              <a:ext uri="{FF2B5EF4-FFF2-40B4-BE49-F238E27FC236}">
                <a16:creationId xmlns:a16="http://schemas.microsoft.com/office/drawing/2014/main" id="{7450B82F-5A5D-48E6-A5ED-C51C22D8A424}"/>
              </a:ext>
            </a:extLst>
          </p:cNvPr>
          <p:cNvGrpSpPr/>
          <p:nvPr/>
        </p:nvGrpSpPr>
        <p:grpSpPr>
          <a:xfrm>
            <a:off x="360313" y="319222"/>
            <a:ext cx="8064896" cy="6210222"/>
            <a:chOff x="360313" y="319222"/>
            <a:chExt cx="8064896" cy="6210222"/>
          </a:xfrm>
        </p:grpSpPr>
        <p:sp>
          <p:nvSpPr>
            <p:cNvPr id="28" name="Rettangolo arrotondato 27"/>
            <p:cNvSpPr/>
            <p:nvPr/>
          </p:nvSpPr>
          <p:spPr>
            <a:xfrm>
              <a:off x="529206" y="484144"/>
              <a:ext cx="2215751" cy="714273"/>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b="1" dirty="0">
                  <a:solidFill>
                    <a:schemeClr val="tx1"/>
                  </a:solidFill>
                  <a:latin typeface="Arial" panose="020B0604020202020204" pitchFamily="34" charset="0"/>
                  <a:cs typeface="Arial" panose="020B0604020202020204" pitchFamily="34" charset="0"/>
                </a:rPr>
                <a:t>PTOF</a:t>
              </a:r>
              <a:endParaRPr lang="it-IT" altLang="it-IT" sz="1800" b="1" dirty="0">
                <a:solidFill>
                  <a:schemeClr val="tx1"/>
                </a:solidFill>
                <a:latin typeface="Arial" panose="020B0604020202020204" pitchFamily="34" charset="0"/>
                <a:cs typeface="Arial" panose="020B0604020202020204" pitchFamily="34" charset="0"/>
              </a:endParaRPr>
            </a:p>
          </p:txBody>
        </p:sp>
        <p:sp>
          <p:nvSpPr>
            <p:cNvPr id="53" name="Rettangolo arrotondato 52"/>
            <p:cNvSpPr/>
            <p:nvPr/>
          </p:nvSpPr>
          <p:spPr>
            <a:xfrm>
              <a:off x="3661403" y="319222"/>
              <a:ext cx="4639448" cy="1044116"/>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sono indicate le declinazioni dei profili degli indirizzi di studio e le offerte/strumenti per la personalizzazione degli apprendimenti </a:t>
              </a:r>
            </a:p>
          </p:txBody>
        </p:sp>
        <p:sp>
          <p:nvSpPr>
            <p:cNvPr id="7" name="Rettangolo arrotondato 6"/>
            <p:cNvSpPr/>
            <p:nvPr/>
          </p:nvSpPr>
          <p:spPr>
            <a:xfrm>
              <a:off x="1944489" y="3933056"/>
              <a:ext cx="2215750" cy="714273"/>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b="1" dirty="0" err="1">
                  <a:solidFill>
                    <a:schemeClr val="tx1"/>
                  </a:solidFill>
                  <a:latin typeface="Arial" panose="020B0604020202020204" pitchFamily="34" charset="0"/>
                  <a:cs typeface="Arial" panose="020B0604020202020204" pitchFamily="34" charset="0"/>
                </a:rPr>
                <a:t>CdC</a:t>
              </a:r>
              <a:r>
                <a:rPr lang="it-IT" altLang="it-IT" b="1" dirty="0">
                  <a:solidFill>
                    <a:schemeClr val="tx1"/>
                  </a:solidFill>
                  <a:latin typeface="Arial" panose="020B0604020202020204" pitchFamily="34" charset="0"/>
                  <a:cs typeface="Arial" panose="020B0604020202020204" pitchFamily="34" charset="0"/>
                </a:rPr>
                <a:t> / tutor</a:t>
              </a:r>
              <a:endParaRPr lang="it-IT" altLang="it-IT" sz="1800" b="1" dirty="0">
                <a:solidFill>
                  <a:schemeClr val="tx1"/>
                </a:solidFill>
                <a:latin typeface="Arial" panose="020B0604020202020204" pitchFamily="34" charset="0"/>
                <a:cs typeface="Arial" panose="020B0604020202020204" pitchFamily="34" charset="0"/>
              </a:endParaRPr>
            </a:p>
          </p:txBody>
        </p:sp>
        <p:sp>
          <p:nvSpPr>
            <p:cNvPr id="8" name="Rettangolo arrotondato 7"/>
            <p:cNvSpPr/>
            <p:nvPr/>
          </p:nvSpPr>
          <p:spPr>
            <a:xfrm>
              <a:off x="4051883" y="2001632"/>
              <a:ext cx="4248967" cy="580887"/>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redige il </a:t>
              </a:r>
              <a:r>
                <a:rPr lang="it-IT" altLang="it-IT" sz="1600" b="1" dirty="0">
                  <a:solidFill>
                    <a:schemeClr val="tx1"/>
                  </a:solidFill>
                  <a:latin typeface="Arial" panose="020B0604020202020204" pitchFamily="34" charset="0"/>
                  <a:cs typeface="Arial" panose="020B0604020202020204" pitchFamily="34" charset="0"/>
                </a:rPr>
                <a:t>bilancio personale</a:t>
              </a:r>
            </a:p>
          </p:txBody>
        </p:sp>
        <p:sp>
          <p:nvSpPr>
            <p:cNvPr id="27" name="Rettangolo arrotondato 6">
              <a:extLst>
                <a:ext uri="{FF2B5EF4-FFF2-40B4-BE49-F238E27FC236}">
                  <a16:creationId xmlns:a16="http://schemas.microsoft.com/office/drawing/2014/main" id="{F77CDDBC-A065-476F-AC4D-A743EFFCF933}"/>
                </a:ext>
              </a:extLst>
            </p:cNvPr>
            <p:cNvSpPr/>
            <p:nvPr/>
          </p:nvSpPr>
          <p:spPr>
            <a:xfrm>
              <a:off x="1260745" y="1933175"/>
              <a:ext cx="2215750" cy="714273"/>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b="1" dirty="0" err="1">
                  <a:solidFill>
                    <a:schemeClr val="tx1"/>
                  </a:solidFill>
                  <a:latin typeface="Arial" panose="020B0604020202020204" pitchFamily="34" charset="0"/>
                  <a:cs typeface="Arial" panose="020B0604020202020204" pitchFamily="34" charset="0"/>
                </a:rPr>
                <a:t>CdC</a:t>
              </a:r>
              <a:r>
                <a:rPr lang="it-IT" altLang="it-IT" b="1" dirty="0">
                  <a:solidFill>
                    <a:schemeClr val="tx1"/>
                  </a:solidFill>
                  <a:latin typeface="Arial" panose="020B0604020202020204" pitchFamily="34" charset="0"/>
                  <a:cs typeface="Arial" panose="020B0604020202020204" pitchFamily="34" charset="0"/>
                </a:rPr>
                <a:t> / tutor</a:t>
              </a:r>
              <a:endParaRPr lang="it-IT" altLang="it-IT" sz="1800" b="1" dirty="0">
                <a:solidFill>
                  <a:schemeClr val="tx1"/>
                </a:solidFill>
                <a:latin typeface="Arial" panose="020B0604020202020204" pitchFamily="34" charset="0"/>
                <a:cs typeface="Arial" panose="020B0604020202020204" pitchFamily="34" charset="0"/>
              </a:endParaRPr>
            </a:p>
          </p:txBody>
        </p:sp>
        <p:sp>
          <p:nvSpPr>
            <p:cNvPr id="31" name="Rettangolo arrotondato 6">
              <a:extLst>
                <a:ext uri="{FF2B5EF4-FFF2-40B4-BE49-F238E27FC236}">
                  <a16:creationId xmlns:a16="http://schemas.microsoft.com/office/drawing/2014/main" id="{D432B191-2A49-44E6-A7F5-45364EE39B4A}"/>
                </a:ext>
              </a:extLst>
            </p:cNvPr>
            <p:cNvSpPr/>
            <p:nvPr/>
          </p:nvSpPr>
          <p:spPr>
            <a:xfrm>
              <a:off x="2553528" y="5815171"/>
              <a:ext cx="2215750" cy="714273"/>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b="1" dirty="0" err="1">
                  <a:solidFill>
                    <a:schemeClr val="tx1"/>
                  </a:solidFill>
                  <a:latin typeface="Arial" panose="020B0604020202020204" pitchFamily="34" charset="0"/>
                  <a:cs typeface="Arial" panose="020B0604020202020204" pitchFamily="34" charset="0"/>
                </a:rPr>
                <a:t>CdC</a:t>
              </a:r>
              <a:endParaRPr lang="it-IT" altLang="it-IT" sz="1800" b="1" dirty="0">
                <a:solidFill>
                  <a:schemeClr val="tx1"/>
                </a:solidFill>
                <a:latin typeface="Arial" panose="020B0604020202020204" pitchFamily="34" charset="0"/>
                <a:cs typeface="Arial" panose="020B0604020202020204" pitchFamily="34" charset="0"/>
              </a:endParaRPr>
            </a:p>
          </p:txBody>
        </p:sp>
        <p:sp>
          <p:nvSpPr>
            <p:cNvPr id="25" name="Freccia destra con strisce 24">
              <a:extLst>
                <a:ext uri="{FF2B5EF4-FFF2-40B4-BE49-F238E27FC236}">
                  <a16:creationId xmlns:a16="http://schemas.microsoft.com/office/drawing/2014/main" id="{7C468D27-D198-45A4-A964-F2F19108CEEF}"/>
                </a:ext>
              </a:extLst>
            </p:cNvPr>
            <p:cNvSpPr/>
            <p:nvPr/>
          </p:nvSpPr>
          <p:spPr>
            <a:xfrm rot="5400000">
              <a:off x="2246484" y="1231232"/>
              <a:ext cx="476972" cy="696045"/>
            </a:xfrm>
            <a:prstGeom prst="stripedRightArrow">
              <a:avLst/>
            </a:prstGeom>
            <a:solidFill>
              <a:schemeClr val="accent1">
                <a:lumMod val="60000"/>
                <a:lumOff val="40000"/>
                <a:alpha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36" name="Connettore 2 35">
              <a:extLst>
                <a:ext uri="{FF2B5EF4-FFF2-40B4-BE49-F238E27FC236}">
                  <a16:creationId xmlns:a16="http://schemas.microsoft.com/office/drawing/2014/main" id="{D1257F7E-0281-4265-BC76-5AB4C0F3502E}"/>
                </a:ext>
              </a:extLst>
            </p:cNvPr>
            <p:cNvCxnSpPr>
              <a:cxnSpLocks/>
              <a:endCxn id="53" idx="1"/>
            </p:cNvCxnSpPr>
            <p:nvPr/>
          </p:nvCxnSpPr>
          <p:spPr>
            <a:xfrm>
              <a:off x="2744957" y="841280"/>
              <a:ext cx="91644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Connettore 2 36">
              <a:extLst>
                <a:ext uri="{FF2B5EF4-FFF2-40B4-BE49-F238E27FC236}">
                  <a16:creationId xmlns:a16="http://schemas.microsoft.com/office/drawing/2014/main" id="{EC413AC5-400C-4427-A09F-6B884F4FD047}"/>
                </a:ext>
              </a:extLst>
            </p:cNvPr>
            <p:cNvCxnSpPr>
              <a:cxnSpLocks/>
              <a:endCxn id="8" idx="1"/>
            </p:cNvCxnSpPr>
            <p:nvPr/>
          </p:nvCxnSpPr>
          <p:spPr>
            <a:xfrm>
              <a:off x="3476495" y="2290311"/>
              <a:ext cx="575388" cy="17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Rettangolo arrotondato 9">
              <a:extLst>
                <a:ext uri="{FF2B5EF4-FFF2-40B4-BE49-F238E27FC236}">
                  <a16:creationId xmlns:a16="http://schemas.microsoft.com/office/drawing/2014/main" id="{D6DE84AD-05F0-435D-9AAE-8ED9C1BE3867}"/>
                </a:ext>
              </a:extLst>
            </p:cNvPr>
            <p:cNvSpPr/>
            <p:nvPr/>
          </p:nvSpPr>
          <p:spPr>
            <a:xfrm>
              <a:off x="3384649" y="2931317"/>
              <a:ext cx="5040560" cy="569691"/>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studentessa/studente – famiglia – scuola primo ciclo</a:t>
              </a:r>
            </a:p>
          </p:txBody>
        </p:sp>
        <p:cxnSp>
          <p:nvCxnSpPr>
            <p:cNvPr id="47" name="Connettore 2 46">
              <a:extLst>
                <a:ext uri="{FF2B5EF4-FFF2-40B4-BE49-F238E27FC236}">
                  <a16:creationId xmlns:a16="http://schemas.microsoft.com/office/drawing/2014/main" id="{D88D8C20-E1B1-414B-87B0-DA90271F9B71}"/>
                </a:ext>
              </a:extLst>
            </p:cNvPr>
            <p:cNvCxnSpPr>
              <a:cxnSpLocks/>
            </p:cNvCxnSpPr>
            <p:nvPr/>
          </p:nvCxnSpPr>
          <p:spPr>
            <a:xfrm>
              <a:off x="2840684" y="3216162"/>
              <a:ext cx="575388" cy="17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Connettore 2 49">
              <a:extLst>
                <a:ext uri="{FF2B5EF4-FFF2-40B4-BE49-F238E27FC236}">
                  <a16:creationId xmlns:a16="http://schemas.microsoft.com/office/drawing/2014/main" id="{CFA1E23E-E175-4EE8-B3E5-F30388B2F814}"/>
                </a:ext>
              </a:extLst>
            </p:cNvPr>
            <p:cNvCxnSpPr>
              <a:cxnSpLocks/>
            </p:cNvCxnSpPr>
            <p:nvPr/>
          </p:nvCxnSpPr>
          <p:spPr>
            <a:xfrm rot="16200000">
              <a:off x="2557848" y="2930922"/>
              <a:ext cx="575388" cy="17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1" name="Freccia destra con strisce 50">
              <a:extLst>
                <a:ext uri="{FF2B5EF4-FFF2-40B4-BE49-F238E27FC236}">
                  <a16:creationId xmlns:a16="http://schemas.microsoft.com/office/drawing/2014/main" id="{9166C963-126D-49F4-AB93-731DCF274E89}"/>
                </a:ext>
              </a:extLst>
            </p:cNvPr>
            <p:cNvSpPr/>
            <p:nvPr/>
          </p:nvSpPr>
          <p:spPr>
            <a:xfrm rot="5400000">
              <a:off x="2558082" y="3247456"/>
              <a:ext cx="476972" cy="696045"/>
            </a:xfrm>
            <a:prstGeom prst="stripedRightArrow">
              <a:avLst/>
            </a:prstGeom>
            <a:solidFill>
              <a:schemeClr val="accent1">
                <a:lumMod val="60000"/>
                <a:lumOff val="40000"/>
                <a:alpha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 name="Rettangolo arrotondato 7">
              <a:extLst>
                <a:ext uri="{FF2B5EF4-FFF2-40B4-BE49-F238E27FC236}">
                  <a16:creationId xmlns:a16="http://schemas.microsoft.com/office/drawing/2014/main" id="{84FA4DC6-F6F1-4021-991F-11A82080FF54}"/>
                </a:ext>
              </a:extLst>
            </p:cNvPr>
            <p:cNvSpPr/>
            <p:nvPr/>
          </p:nvSpPr>
          <p:spPr>
            <a:xfrm>
              <a:off x="4711735" y="4006050"/>
              <a:ext cx="2924782" cy="580887"/>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redige il </a:t>
              </a:r>
              <a:r>
                <a:rPr lang="it-IT" altLang="it-IT" sz="1600" b="1" dirty="0">
                  <a:solidFill>
                    <a:schemeClr val="tx1"/>
                  </a:solidFill>
                  <a:latin typeface="Arial" panose="020B0604020202020204" pitchFamily="34" charset="0"/>
                  <a:cs typeface="Arial" panose="020B0604020202020204" pitchFamily="34" charset="0"/>
                </a:rPr>
                <a:t>PFI</a:t>
              </a:r>
            </a:p>
          </p:txBody>
        </p:sp>
        <p:cxnSp>
          <p:nvCxnSpPr>
            <p:cNvPr id="55" name="Connettore 2 54">
              <a:extLst>
                <a:ext uri="{FF2B5EF4-FFF2-40B4-BE49-F238E27FC236}">
                  <a16:creationId xmlns:a16="http://schemas.microsoft.com/office/drawing/2014/main" id="{FF93283C-DA39-49B6-B976-C968F41BFC22}"/>
                </a:ext>
              </a:extLst>
            </p:cNvPr>
            <p:cNvCxnSpPr>
              <a:cxnSpLocks/>
            </p:cNvCxnSpPr>
            <p:nvPr/>
          </p:nvCxnSpPr>
          <p:spPr>
            <a:xfrm>
              <a:off x="4166261" y="4301316"/>
              <a:ext cx="575388" cy="17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6" name="Rettangolo arrotondato 9">
              <a:extLst>
                <a:ext uri="{FF2B5EF4-FFF2-40B4-BE49-F238E27FC236}">
                  <a16:creationId xmlns:a16="http://schemas.microsoft.com/office/drawing/2014/main" id="{187373E2-4FC7-40AB-8A04-0C9B3D4E9203}"/>
                </a:ext>
              </a:extLst>
            </p:cNvPr>
            <p:cNvSpPr/>
            <p:nvPr/>
          </p:nvSpPr>
          <p:spPr>
            <a:xfrm>
              <a:off x="4093875" y="4958557"/>
              <a:ext cx="3240482" cy="569691"/>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studentessa/studente – famiglia</a:t>
              </a:r>
            </a:p>
          </p:txBody>
        </p:sp>
        <p:cxnSp>
          <p:nvCxnSpPr>
            <p:cNvPr id="57" name="Connettore 2 56">
              <a:extLst>
                <a:ext uri="{FF2B5EF4-FFF2-40B4-BE49-F238E27FC236}">
                  <a16:creationId xmlns:a16="http://schemas.microsoft.com/office/drawing/2014/main" id="{D3D1BB22-F334-40DA-98FF-51A975352B3B}"/>
                </a:ext>
              </a:extLst>
            </p:cNvPr>
            <p:cNvCxnSpPr>
              <a:cxnSpLocks/>
            </p:cNvCxnSpPr>
            <p:nvPr/>
          </p:nvCxnSpPr>
          <p:spPr>
            <a:xfrm>
              <a:off x="3549910" y="5243402"/>
              <a:ext cx="575388" cy="17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Connettore 2 57">
              <a:extLst>
                <a:ext uri="{FF2B5EF4-FFF2-40B4-BE49-F238E27FC236}">
                  <a16:creationId xmlns:a16="http://schemas.microsoft.com/office/drawing/2014/main" id="{B9675DDA-9FD5-4D22-A7D1-4EEE76CE9EAB}"/>
                </a:ext>
              </a:extLst>
            </p:cNvPr>
            <p:cNvCxnSpPr>
              <a:cxnSpLocks/>
            </p:cNvCxnSpPr>
            <p:nvPr/>
          </p:nvCxnSpPr>
          <p:spPr>
            <a:xfrm rot="16200000">
              <a:off x="3267074" y="4958162"/>
              <a:ext cx="575388" cy="17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9" name="Freccia destra con strisce 58">
              <a:extLst>
                <a:ext uri="{FF2B5EF4-FFF2-40B4-BE49-F238E27FC236}">
                  <a16:creationId xmlns:a16="http://schemas.microsoft.com/office/drawing/2014/main" id="{1C299B57-B705-43F6-9AD0-52E586A72DE7}"/>
                </a:ext>
              </a:extLst>
            </p:cNvPr>
            <p:cNvSpPr/>
            <p:nvPr/>
          </p:nvSpPr>
          <p:spPr>
            <a:xfrm rot="5400000">
              <a:off x="2979568" y="5086444"/>
              <a:ext cx="476972" cy="696045"/>
            </a:xfrm>
            <a:prstGeom prst="stripedRightArrow">
              <a:avLst/>
            </a:prstGeom>
            <a:solidFill>
              <a:schemeClr val="accent1">
                <a:lumMod val="60000"/>
                <a:lumOff val="40000"/>
                <a:alpha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 name="Rettangolo arrotondato 7">
              <a:extLst>
                <a:ext uri="{FF2B5EF4-FFF2-40B4-BE49-F238E27FC236}">
                  <a16:creationId xmlns:a16="http://schemas.microsoft.com/office/drawing/2014/main" id="{EF3FF2AA-FA1C-4554-9A83-E861FED55642}"/>
                </a:ext>
              </a:extLst>
            </p:cNvPr>
            <p:cNvSpPr/>
            <p:nvPr/>
          </p:nvSpPr>
          <p:spPr>
            <a:xfrm>
              <a:off x="5315301" y="5887848"/>
              <a:ext cx="2924782" cy="580887"/>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approva il </a:t>
              </a:r>
              <a:r>
                <a:rPr lang="it-IT" altLang="it-IT" sz="1600" b="1" dirty="0">
                  <a:solidFill>
                    <a:schemeClr val="tx1"/>
                  </a:solidFill>
                  <a:latin typeface="Arial" panose="020B0604020202020204" pitchFamily="34" charset="0"/>
                  <a:cs typeface="Arial" panose="020B0604020202020204" pitchFamily="34" charset="0"/>
                </a:rPr>
                <a:t>PFI</a:t>
              </a:r>
            </a:p>
          </p:txBody>
        </p:sp>
        <p:cxnSp>
          <p:nvCxnSpPr>
            <p:cNvPr id="61" name="Connettore 2 60">
              <a:extLst>
                <a:ext uri="{FF2B5EF4-FFF2-40B4-BE49-F238E27FC236}">
                  <a16:creationId xmlns:a16="http://schemas.microsoft.com/office/drawing/2014/main" id="{369B049E-FC9D-442D-8051-8FDA122E6691}"/>
                </a:ext>
              </a:extLst>
            </p:cNvPr>
            <p:cNvCxnSpPr>
              <a:cxnSpLocks/>
            </p:cNvCxnSpPr>
            <p:nvPr/>
          </p:nvCxnSpPr>
          <p:spPr>
            <a:xfrm>
              <a:off x="4769827" y="6183114"/>
              <a:ext cx="575388" cy="17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3" name="Rettangolo arrotondato 7">
              <a:extLst>
                <a:ext uri="{FF2B5EF4-FFF2-40B4-BE49-F238E27FC236}">
                  <a16:creationId xmlns:a16="http://schemas.microsoft.com/office/drawing/2014/main" id="{BAA4E0F6-27D8-429C-B84A-4CFFAA384F6F}"/>
                </a:ext>
              </a:extLst>
            </p:cNvPr>
            <p:cNvSpPr/>
            <p:nvPr/>
          </p:nvSpPr>
          <p:spPr>
            <a:xfrm>
              <a:off x="360313" y="5944457"/>
              <a:ext cx="1868864" cy="580887"/>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eventuali revisioni </a:t>
              </a:r>
              <a:r>
                <a:rPr lang="it-IT" altLang="it-IT" sz="1600" b="1" dirty="0">
                  <a:solidFill>
                    <a:schemeClr val="tx1"/>
                  </a:solidFill>
                  <a:latin typeface="Arial" panose="020B0604020202020204" pitchFamily="34" charset="0"/>
                  <a:cs typeface="Arial" panose="020B0604020202020204" pitchFamily="34" charset="0"/>
                </a:rPr>
                <a:t>PFI</a:t>
              </a:r>
            </a:p>
          </p:txBody>
        </p:sp>
        <p:cxnSp>
          <p:nvCxnSpPr>
            <p:cNvPr id="64" name="Connettore 2 63">
              <a:extLst>
                <a:ext uri="{FF2B5EF4-FFF2-40B4-BE49-F238E27FC236}">
                  <a16:creationId xmlns:a16="http://schemas.microsoft.com/office/drawing/2014/main" id="{700900AA-5568-44A4-9E1A-C9842C1BF52D}"/>
                </a:ext>
              </a:extLst>
            </p:cNvPr>
            <p:cNvCxnSpPr>
              <a:cxnSpLocks/>
              <a:endCxn id="63" idx="3"/>
            </p:cNvCxnSpPr>
            <p:nvPr/>
          </p:nvCxnSpPr>
          <p:spPr>
            <a:xfrm flipH="1">
              <a:off x="2229177" y="6234900"/>
              <a:ext cx="288032"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41000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9217297" y="188640"/>
            <a:ext cx="2736578" cy="1828800"/>
          </a:xfrm>
        </p:spPr>
        <p:txBody>
          <a:bodyPr/>
          <a:lstStyle/>
          <a:p>
            <a:pPr algn="l"/>
            <a:r>
              <a:rPr lang="it-IT" sz="2400" b="1" dirty="0">
                <a:latin typeface="Arial" panose="020B0604020202020204" pitchFamily="34" charset="0"/>
                <a:cs typeface="Arial" panose="020B0604020202020204" pitchFamily="34" charset="0"/>
              </a:rPr>
              <a:t>Progetto formativo individuale</a:t>
            </a:r>
            <a:br>
              <a:rPr lang="it-IT" sz="2400" b="1" dirty="0">
                <a:latin typeface="Arial" panose="020B0604020202020204" pitchFamily="34" charset="0"/>
                <a:cs typeface="Arial" panose="020B0604020202020204" pitchFamily="34" charset="0"/>
              </a:rPr>
            </a:br>
            <a:endParaRPr lang="it-IT" sz="2400" b="1" dirty="0">
              <a:latin typeface="Arial" panose="020B0604020202020204" pitchFamily="34" charset="0"/>
              <a:cs typeface="Arial" panose="020B0604020202020204" pitchFamily="34" charset="0"/>
            </a:endParaRPr>
          </a:p>
        </p:txBody>
      </p:sp>
      <p:sp>
        <p:nvSpPr>
          <p:cNvPr id="62" name="Sottotitolo 5">
            <a:extLst>
              <a:ext uri="{FF2B5EF4-FFF2-40B4-BE49-F238E27FC236}">
                <a16:creationId xmlns:a16="http://schemas.microsoft.com/office/drawing/2014/main" id="{8948CE1F-B418-4627-8067-066121451706}"/>
              </a:ext>
            </a:extLst>
          </p:cNvPr>
          <p:cNvSpPr>
            <a:spLocks noGrp="1"/>
          </p:cNvSpPr>
          <p:nvPr>
            <p:ph type="subTitle" idx="1"/>
          </p:nvPr>
        </p:nvSpPr>
        <p:spPr>
          <a:xfrm>
            <a:off x="9217297" y="1988840"/>
            <a:ext cx="2590006" cy="1828800"/>
          </a:xfrm>
        </p:spPr>
        <p:txBody>
          <a:bodyPr/>
          <a:lstStyle/>
          <a:p>
            <a:r>
              <a:rPr lang="it-IT" dirty="0">
                <a:latin typeface="Arial" panose="020B0604020202020204" pitchFamily="34" charset="0"/>
                <a:cs typeface="Arial" panose="020B0604020202020204" pitchFamily="34" charset="0"/>
              </a:rPr>
              <a:t>Aspetti didattici</a:t>
            </a:r>
          </a:p>
        </p:txBody>
      </p:sp>
      <p:grpSp>
        <p:nvGrpSpPr>
          <p:cNvPr id="2" name="Gruppo 1">
            <a:extLst>
              <a:ext uri="{FF2B5EF4-FFF2-40B4-BE49-F238E27FC236}">
                <a16:creationId xmlns:a16="http://schemas.microsoft.com/office/drawing/2014/main" id="{2B60DE18-519B-4C2C-A2AE-56A203A5AE05}"/>
              </a:ext>
            </a:extLst>
          </p:cNvPr>
          <p:cNvGrpSpPr/>
          <p:nvPr/>
        </p:nvGrpSpPr>
        <p:grpSpPr>
          <a:xfrm>
            <a:off x="360313" y="291087"/>
            <a:ext cx="8505741" cy="6275825"/>
            <a:chOff x="360313" y="291087"/>
            <a:chExt cx="8505741" cy="6275825"/>
          </a:xfrm>
        </p:grpSpPr>
        <p:sp>
          <p:nvSpPr>
            <p:cNvPr id="28" name="Rettangolo arrotondato 27"/>
            <p:cNvSpPr/>
            <p:nvPr/>
          </p:nvSpPr>
          <p:spPr>
            <a:xfrm>
              <a:off x="529206" y="484144"/>
              <a:ext cx="2215751" cy="714273"/>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b="1" dirty="0">
                  <a:solidFill>
                    <a:schemeClr val="tx1"/>
                  </a:solidFill>
                  <a:latin typeface="Arial" panose="020B0604020202020204" pitchFamily="34" charset="0"/>
                  <a:cs typeface="Arial" panose="020B0604020202020204" pitchFamily="34" charset="0"/>
                </a:rPr>
                <a:t>PFI</a:t>
              </a:r>
              <a:endParaRPr lang="it-IT" altLang="it-IT" sz="1800" b="1" dirty="0">
                <a:solidFill>
                  <a:schemeClr val="tx1"/>
                </a:solidFill>
                <a:latin typeface="Arial" panose="020B0604020202020204" pitchFamily="34" charset="0"/>
                <a:cs typeface="Arial" panose="020B0604020202020204" pitchFamily="34" charset="0"/>
              </a:endParaRPr>
            </a:p>
          </p:txBody>
        </p:sp>
        <p:sp>
          <p:nvSpPr>
            <p:cNvPr id="53" name="Rettangolo arrotondato 52"/>
            <p:cNvSpPr/>
            <p:nvPr/>
          </p:nvSpPr>
          <p:spPr>
            <a:xfrm>
              <a:off x="3661403" y="291087"/>
              <a:ext cx="4639448" cy="1044116"/>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Progetto avente lo scopo finale di motivare e  orientare la studentessa e lo studente nella progressiva costruzione del proprio percorso formativo e lavorativo</a:t>
              </a:r>
            </a:p>
          </p:txBody>
        </p:sp>
        <p:cxnSp>
          <p:nvCxnSpPr>
            <p:cNvPr id="36" name="Connettore 2 35">
              <a:extLst>
                <a:ext uri="{FF2B5EF4-FFF2-40B4-BE49-F238E27FC236}">
                  <a16:creationId xmlns:a16="http://schemas.microsoft.com/office/drawing/2014/main" id="{D1257F7E-0281-4265-BC76-5AB4C0F3502E}"/>
                </a:ext>
              </a:extLst>
            </p:cNvPr>
            <p:cNvCxnSpPr>
              <a:cxnSpLocks/>
              <a:endCxn id="53" idx="1"/>
            </p:cNvCxnSpPr>
            <p:nvPr/>
          </p:nvCxnSpPr>
          <p:spPr>
            <a:xfrm>
              <a:off x="2744957" y="813145"/>
              <a:ext cx="91644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Rettangolo arrotondato 52">
              <a:extLst>
                <a:ext uri="{FF2B5EF4-FFF2-40B4-BE49-F238E27FC236}">
                  <a16:creationId xmlns:a16="http://schemas.microsoft.com/office/drawing/2014/main" id="{5EF54256-CE5C-4D61-B98E-3BC95ED51519}"/>
                </a:ext>
              </a:extLst>
            </p:cNvPr>
            <p:cNvSpPr/>
            <p:nvPr/>
          </p:nvSpPr>
          <p:spPr>
            <a:xfrm>
              <a:off x="1787094" y="1700808"/>
              <a:ext cx="4639448" cy="493458"/>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Attività di osservazione da parte di tutto il </a:t>
              </a:r>
              <a:r>
                <a:rPr lang="it-IT" altLang="it-IT" sz="1600" dirty="0" err="1">
                  <a:solidFill>
                    <a:schemeClr val="tx1"/>
                  </a:solidFill>
                  <a:latin typeface="Arial" panose="020B0604020202020204" pitchFamily="34" charset="0"/>
                  <a:cs typeface="Arial" panose="020B0604020202020204" pitchFamily="34" charset="0"/>
                </a:rPr>
                <a:t>CdC</a:t>
              </a:r>
              <a:endParaRPr lang="it-IT" altLang="it-IT" sz="1600" dirty="0">
                <a:solidFill>
                  <a:schemeClr val="tx1"/>
                </a:solidFill>
                <a:latin typeface="Arial" panose="020B0604020202020204" pitchFamily="34" charset="0"/>
                <a:cs typeface="Arial" panose="020B0604020202020204" pitchFamily="34" charset="0"/>
              </a:endParaRPr>
            </a:p>
          </p:txBody>
        </p:sp>
        <p:sp>
          <p:nvSpPr>
            <p:cNvPr id="8" name="Rettangolo arrotondato 52">
              <a:extLst>
                <a:ext uri="{FF2B5EF4-FFF2-40B4-BE49-F238E27FC236}">
                  <a16:creationId xmlns:a16="http://schemas.microsoft.com/office/drawing/2014/main" id="{F41B2D49-9F70-40EF-A2DF-0F404070B787}"/>
                </a:ext>
              </a:extLst>
            </p:cNvPr>
            <p:cNvSpPr/>
            <p:nvPr/>
          </p:nvSpPr>
          <p:spPr>
            <a:xfrm>
              <a:off x="1778337" y="2377994"/>
              <a:ext cx="4639448" cy="660044"/>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Attività di accoglienza, ascolto e orientamento da parte del tutor</a:t>
              </a:r>
            </a:p>
          </p:txBody>
        </p:sp>
        <p:cxnSp>
          <p:nvCxnSpPr>
            <p:cNvPr id="3" name="Connettore diritto 2">
              <a:extLst>
                <a:ext uri="{FF2B5EF4-FFF2-40B4-BE49-F238E27FC236}">
                  <a16:creationId xmlns:a16="http://schemas.microsoft.com/office/drawing/2014/main" id="{B8F60753-8E8D-4C6B-936A-F54369F9EB79}"/>
                </a:ext>
              </a:extLst>
            </p:cNvPr>
            <p:cNvCxnSpPr>
              <a:cxnSpLocks/>
            </p:cNvCxnSpPr>
            <p:nvPr/>
          </p:nvCxnSpPr>
          <p:spPr>
            <a:xfrm>
              <a:off x="1008385" y="1198417"/>
              <a:ext cx="0" cy="150637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Connettore 2 5">
              <a:extLst>
                <a:ext uri="{FF2B5EF4-FFF2-40B4-BE49-F238E27FC236}">
                  <a16:creationId xmlns:a16="http://schemas.microsoft.com/office/drawing/2014/main" id="{C8A60464-4BF5-40D1-8541-8C7EA0C5F952}"/>
                </a:ext>
              </a:extLst>
            </p:cNvPr>
            <p:cNvCxnSpPr>
              <a:endCxn id="7" idx="1"/>
            </p:cNvCxnSpPr>
            <p:nvPr/>
          </p:nvCxnSpPr>
          <p:spPr>
            <a:xfrm>
              <a:off x="1008385" y="1947537"/>
              <a:ext cx="77870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nettore 2 9">
              <a:extLst>
                <a:ext uri="{FF2B5EF4-FFF2-40B4-BE49-F238E27FC236}">
                  <a16:creationId xmlns:a16="http://schemas.microsoft.com/office/drawing/2014/main" id="{7E82613A-0D90-4B79-9315-09ABFBAADD99}"/>
                </a:ext>
              </a:extLst>
            </p:cNvPr>
            <p:cNvCxnSpPr>
              <a:cxnSpLocks/>
            </p:cNvCxnSpPr>
            <p:nvPr/>
          </p:nvCxnSpPr>
          <p:spPr>
            <a:xfrm>
              <a:off x="1008385" y="2704791"/>
              <a:ext cx="76995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ttore diritto 13">
              <a:extLst>
                <a:ext uri="{FF2B5EF4-FFF2-40B4-BE49-F238E27FC236}">
                  <a16:creationId xmlns:a16="http://schemas.microsoft.com/office/drawing/2014/main" id="{99D704D8-E2B6-4A4B-8DDF-A721EFA3F2B0}"/>
                </a:ext>
              </a:extLst>
            </p:cNvPr>
            <p:cNvCxnSpPr>
              <a:stCxn id="7" idx="3"/>
            </p:cNvCxnSpPr>
            <p:nvPr/>
          </p:nvCxnSpPr>
          <p:spPr>
            <a:xfrm>
              <a:off x="6426542" y="1947537"/>
              <a:ext cx="34248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Connettore diritto 18">
              <a:extLst>
                <a:ext uri="{FF2B5EF4-FFF2-40B4-BE49-F238E27FC236}">
                  <a16:creationId xmlns:a16="http://schemas.microsoft.com/office/drawing/2014/main" id="{32FF4EB0-46CD-480B-9A72-2DA5CB348BA9}"/>
                </a:ext>
              </a:extLst>
            </p:cNvPr>
            <p:cNvCxnSpPr/>
            <p:nvPr/>
          </p:nvCxnSpPr>
          <p:spPr>
            <a:xfrm>
              <a:off x="6426542" y="2704791"/>
              <a:ext cx="34248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Connettore diritto 15">
              <a:extLst>
                <a:ext uri="{FF2B5EF4-FFF2-40B4-BE49-F238E27FC236}">
                  <a16:creationId xmlns:a16="http://schemas.microsoft.com/office/drawing/2014/main" id="{6B557F64-ED8F-4FEF-9274-FBDD47FE797C}"/>
                </a:ext>
              </a:extLst>
            </p:cNvPr>
            <p:cNvCxnSpPr/>
            <p:nvPr/>
          </p:nvCxnSpPr>
          <p:spPr>
            <a:xfrm>
              <a:off x="6769025" y="1947537"/>
              <a:ext cx="0" cy="757254"/>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Connettore 2 17">
              <a:extLst>
                <a:ext uri="{FF2B5EF4-FFF2-40B4-BE49-F238E27FC236}">
                  <a16:creationId xmlns:a16="http://schemas.microsoft.com/office/drawing/2014/main" id="{9217F650-7635-49A6-A709-E1556A2B9486}"/>
                </a:ext>
              </a:extLst>
            </p:cNvPr>
            <p:cNvCxnSpPr/>
            <p:nvPr/>
          </p:nvCxnSpPr>
          <p:spPr>
            <a:xfrm>
              <a:off x="6769025" y="2344751"/>
              <a:ext cx="5040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Rettangolo arrotondato 7">
              <a:extLst>
                <a:ext uri="{FF2B5EF4-FFF2-40B4-BE49-F238E27FC236}">
                  <a16:creationId xmlns:a16="http://schemas.microsoft.com/office/drawing/2014/main" id="{47B0B731-B5A2-4BC5-9534-C215E0EC6591}"/>
                </a:ext>
              </a:extLst>
            </p:cNvPr>
            <p:cNvSpPr/>
            <p:nvPr/>
          </p:nvSpPr>
          <p:spPr>
            <a:xfrm>
              <a:off x="7305557" y="1700808"/>
              <a:ext cx="1560497" cy="1337222"/>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Griglie di osservazione</a:t>
              </a:r>
            </a:p>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Diario di bordo</a:t>
              </a:r>
            </a:p>
          </p:txBody>
        </p:sp>
        <p:sp>
          <p:nvSpPr>
            <p:cNvPr id="20" name="Freccia destra con strisce 19">
              <a:extLst>
                <a:ext uri="{FF2B5EF4-FFF2-40B4-BE49-F238E27FC236}">
                  <a16:creationId xmlns:a16="http://schemas.microsoft.com/office/drawing/2014/main" id="{311F40C4-1462-445C-AF84-C64456537D60}"/>
                </a:ext>
              </a:extLst>
            </p:cNvPr>
            <p:cNvSpPr/>
            <p:nvPr/>
          </p:nvSpPr>
          <p:spPr>
            <a:xfrm rot="5400000">
              <a:off x="4526380" y="3052577"/>
              <a:ext cx="380834" cy="660044"/>
            </a:xfrm>
            <a:prstGeom prst="stripedRightArrow">
              <a:avLst/>
            </a:prstGeom>
            <a:solidFill>
              <a:schemeClr val="accent1">
                <a:alpha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6" name="Rettangolo arrotondato 24">
              <a:extLst>
                <a:ext uri="{FF2B5EF4-FFF2-40B4-BE49-F238E27FC236}">
                  <a16:creationId xmlns:a16="http://schemas.microsoft.com/office/drawing/2014/main" id="{E7D91C5F-453C-4DA7-ACA6-E822A802EF42}"/>
                </a:ext>
              </a:extLst>
            </p:cNvPr>
            <p:cNvSpPr/>
            <p:nvPr/>
          </p:nvSpPr>
          <p:spPr>
            <a:xfrm>
              <a:off x="2916282" y="3645024"/>
              <a:ext cx="3681501" cy="602857"/>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800" b="1" dirty="0">
                  <a:solidFill>
                    <a:schemeClr val="tx1"/>
                  </a:solidFill>
                  <a:latin typeface="Arial" panose="020B0604020202020204" pitchFamily="34" charset="0"/>
                  <a:cs typeface="Arial" panose="020B0604020202020204" pitchFamily="34" charset="0"/>
                </a:rPr>
                <a:t>ESIGENZE FORMATIVE</a:t>
              </a:r>
            </a:p>
          </p:txBody>
        </p:sp>
        <p:cxnSp>
          <p:nvCxnSpPr>
            <p:cNvPr id="22" name="Connettore diritto 21">
              <a:extLst>
                <a:ext uri="{FF2B5EF4-FFF2-40B4-BE49-F238E27FC236}">
                  <a16:creationId xmlns:a16="http://schemas.microsoft.com/office/drawing/2014/main" id="{208B6F0D-E865-4E5C-BDBA-79CB1C614C5C}"/>
                </a:ext>
              </a:extLst>
            </p:cNvPr>
            <p:cNvCxnSpPr>
              <a:cxnSpLocks/>
              <a:stCxn id="26" idx="2"/>
            </p:cNvCxnSpPr>
            <p:nvPr/>
          </p:nvCxnSpPr>
          <p:spPr>
            <a:xfrm>
              <a:off x="4757033" y="4247881"/>
              <a:ext cx="0" cy="182761"/>
            </a:xfrm>
            <a:prstGeom prst="line">
              <a:avLst/>
            </a:prstGeom>
          </p:spPr>
          <p:style>
            <a:lnRef idx="1">
              <a:schemeClr val="accent1"/>
            </a:lnRef>
            <a:fillRef idx="0">
              <a:schemeClr val="accent1"/>
            </a:fillRef>
            <a:effectRef idx="0">
              <a:schemeClr val="accent1"/>
            </a:effectRef>
            <a:fontRef idx="minor">
              <a:schemeClr val="tx1"/>
            </a:fontRef>
          </p:style>
        </p:cxnSp>
        <p:sp>
          <p:nvSpPr>
            <p:cNvPr id="29" name="Rettangolo arrotondato 52">
              <a:extLst>
                <a:ext uri="{FF2B5EF4-FFF2-40B4-BE49-F238E27FC236}">
                  <a16:creationId xmlns:a16="http://schemas.microsoft.com/office/drawing/2014/main" id="{88C50C1D-80C4-4AF7-ADD1-D4DF589AE1A9}"/>
                </a:ext>
              </a:extLst>
            </p:cNvPr>
            <p:cNvSpPr/>
            <p:nvPr/>
          </p:nvSpPr>
          <p:spPr>
            <a:xfrm>
              <a:off x="360313" y="4731614"/>
              <a:ext cx="1628371" cy="660044"/>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Obiettivi del percorso scelto</a:t>
              </a:r>
            </a:p>
          </p:txBody>
        </p:sp>
        <p:sp>
          <p:nvSpPr>
            <p:cNvPr id="30" name="Rettangolo arrotondato 52">
              <a:extLst>
                <a:ext uri="{FF2B5EF4-FFF2-40B4-BE49-F238E27FC236}">
                  <a16:creationId xmlns:a16="http://schemas.microsoft.com/office/drawing/2014/main" id="{BA6C7498-B5F7-4ACB-BE4C-2F9F38DCC124}"/>
                </a:ext>
              </a:extLst>
            </p:cNvPr>
            <p:cNvSpPr/>
            <p:nvPr/>
          </p:nvSpPr>
          <p:spPr>
            <a:xfrm>
              <a:off x="3946349" y="4745120"/>
              <a:ext cx="1628371" cy="660044"/>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Valorizzazione potenzialità</a:t>
              </a:r>
            </a:p>
          </p:txBody>
        </p:sp>
        <p:sp>
          <p:nvSpPr>
            <p:cNvPr id="31" name="Rettangolo arrotondato 52">
              <a:extLst>
                <a:ext uri="{FF2B5EF4-FFF2-40B4-BE49-F238E27FC236}">
                  <a16:creationId xmlns:a16="http://schemas.microsoft.com/office/drawing/2014/main" id="{B9DDF73E-38CE-4E66-9FB4-F6E73BE1EF78}"/>
                </a:ext>
              </a:extLst>
            </p:cNvPr>
            <p:cNvSpPr/>
            <p:nvPr/>
          </p:nvSpPr>
          <p:spPr>
            <a:xfrm>
              <a:off x="7449723" y="4703477"/>
              <a:ext cx="1263518" cy="660044"/>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Recupero carenze</a:t>
              </a:r>
            </a:p>
          </p:txBody>
        </p:sp>
        <p:cxnSp>
          <p:nvCxnSpPr>
            <p:cNvPr id="27" name="Connettore diritto 26">
              <a:extLst>
                <a:ext uri="{FF2B5EF4-FFF2-40B4-BE49-F238E27FC236}">
                  <a16:creationId xmlns:a16="http://schemas.microsoft.com/office/drawing/2014/main" id="{E5C352DD-7919-47AC-9F74-5A22FC25CD6D}"/>
                </a:ext>
              </a:extLst>
            </p:cNvPr>
            <p:cNvCxnSpPr>
              <a:cxnSpLocks/>
            </p:cNvCxnSpPr>
            <p:nvPr/>
          </p:nvCxnSpPr>
          <p:spPr>
            <a:xfrm>
              <a:off x="1080393" y="4443582"/>
              <a:ext cx="700108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Connettore 2 34">
              <a:extLst>
                <a:ext uri="{FF2B5EF4-FFF2-40B4-BE49-F238E27FC236}">
                  <a16:creationId xmlns:a16="http://schemas.microsoft.com/office/drawing/2014/main" id="{4C7F12C5-18AB-4723-B6CA-D08D15725CA9}"/>
                </a:ext>
              </a:extLst>
            </p:cNvPr>
            <p:cNvCxnSpPr>
              <a:cxnSpLocks/>
            </p:cNvCxnSpPr>
            <p:nvPr/>
          </p:nvCxnSpPr>
          <p:spPr>
            <a:xfrm>
              <a:off x="1077818" y="4425355"/>
              <a:ext cx="1" cy="2781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Connettore 2 38">
              <a:extLst>
                <a:ext uri="{FF2B5EF4-FFF2-40B4-BE49-F238E27FC236}">
                  <a16:creationId xmlns:a16="http://schemas.microsoft.com/office/drawing/2014/main" id="{01BCE158-DC1D-4693-B6DD-3FE8679C3AA3}"/>
                </a:ext>
              </a:extLst>
            </p:cNvPr>
            <p:cNvCxnSpPr/>
            <p:nvPr/>
          </p:nvCxnSpPr>
          <p:spPr>
            <a:xfrm>
              <a:off x="4752801" y="4443582"/>
              <a:ext cx="1" cy="2781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Connettore 2 39">
              <a:extLst>
                <a:ext uri="{FF2B5EF4-FFF2-40B4-BE49-F238E27FC236}">
                  <a16:creationId xmlns:a16="http://schemas.microsoft.com/office/drawing/2014/main" id="{E9E7F58C-C8C5-4909-938E-1394F10879DC}"/>
                </a:ext>
              </a:extLst>
            </p:cNvPr>
            <p:cNvCxnSpPr/>
            <p:nvPr/>
          </p:nvCxnSpPr>
          <p:spPr>
            <a:xfrm>
              <a:off x="6553001" y="4443582"/>
              <a:ext cx="1" cy="2781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5" name="Freccia destra con strisce 44">
              <a:extLst>
                <a:ext uri="{FF2B5EF4-FFF2-40B4-BE49-F238E27FC236}">
                  <a16:creationId xmlns:a16="http://schemas.microsoft.com/office/drawing/2014/main" id="{90CB2096-5413-436A-8A15-7C10A71490AF}"/>
                </a:ext>
              </a:extLst>
            </p:cNvPr>
            <p:cNvSpPr/>
            <p:nvPr/>
          </p:nvSpPr>
          <p:spPr>
            <a:xfrm rot="5400000">
              <a:off x="4574610" y="5333055"/>
              <a:ext cx="284374" cy="660044"/>
            </a:xfrm>
            <a:prstGeom prst="stripedRightArrow">
              <a:avLst/>
            </a:prstGeom>
            <a:solidFill>
              <a:schemeClr val="accent1">
                <a:alpha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6" name="Rettangolo arrotondato 24">
              <a:extLst>
                <a:ext uri="{FF2B5EF4-FFF2-40B4-BE49-F238E27FC236}">
                  <a16:creationId xmlns:a16="http://schemas.microsoft.com/office/drawing/2014/main" id="{70ED2B2D-59CB-4DE8-B0E7-65C9E36A3478}"/>
                </a:ext>
              </a:extLst>
            </p:cNvPr>
            <p:cNvSpPr/>
            <p:nvPr/>
          </p:nvSpPr>
          <p:spPr>
            <a:xfrm>
              <a:off x="1503038" y="5877271"/>
              <a:ext cx="6634140" cy="689641"/>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Scelta delle metodologie, degli strumenti, delle azioni più opportune per ciascuna studentessa e ciascuno studente</a:t>
              </a:r>
            </a:p>
          </p:txBody>
        </p:sp>
        <p:sp>
          <p:nvSpPr>
            <p:cNvPr id="47" name="Rettangolo arrotondato 52">
              <a:extLst>
                <a:ext uri="{FF2B5EF4-FFF2-40B4-BE49-F238E27FC236}">
                  <a16:creationId xmlns:a16="http://schemas.microsoft.com/office/drawing/2014/main" id="{E02AFCD1-E347-4A43-BACF-2C8EB551F34E}"/>
                </a:ext>
              </a:extLst>
            </p:cNvPr>
            <p:cNvSpPr/>
            <p:nvPr/>
          </p:nvSpPr>
          <p:spPr>
            <a:xfrm>
              <a:off x="5796508" y="4731286"/>
              <a:ext cx="1476573" cy="660044"/>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Acquisizione crediti</a:t>
              </a:r>
            </a:p>
          </p:txBody>
        </p:sp>
        <p:sp>
          <p:nvSpPr>
            <p:cNvPr id="48" name="Rettangolo arrotondato 52">
              <a:extLst>
                <a:ext uri="{FF2B5EF4-FFF2-40B4-BE49-F238E27FC236}">
                  <a16:creationId xmlns:a16="http://schemas.microsoft.com/office/drawing/2014/main" id="{3D1BE4D9-F431-4FE3-9B75-254194320D30}"/>
                </a:ext>
              </a:extLst>
            </p:cNvPr>
            <p:cNvSpPr/>
            <p:nvPr/>
          </p:nvSpPr>
          <p:spPr>
            <a:xfrm>
              <a:off x="2141335" y="4745120"/>
              <a:ext cx="1628371" cy="660044"/>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Acquisizione competenze cittadinanza</a:t>
              </a:r>
            </a:p>
          </p:txBody>
        </p:sp>
        <p:cxnSp>
          <p:nvCxnSpPr>
            <p:cNvPr id="50" name="Connettore 2 49">
              <a:extLst>
                <a:ext uri="{FF2B5EF4-FFF2-40B4-BE49-F238E27FC236}">
                  <a16:creationId xmlns:a16="http://schemas.microsoft.com/office/drawing/2014/main" id="{1F82D37C-A0CE-4459-88F3-CEC41D916695}"/>
                </a:ext>
              </a:extLst>
            </p:cNvPr>
            <p:cNvCxnSpPr>
              <a:cxnSpLocks/>
            </p:cNvCxnSpPr>
            <p:nvPr/>
          </p:nvCxnSpPr>
          <p:spPr>
            <a:xfrm>
              <a:off x="2952600" y="4437112"/>
              <a:ext cx="1" cy="2781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Connettore 2 51">
              <a:extLst>
                <a:ext uri="{FF2B5EF4-FFF2-40B4-BE49-F238E27FC236}">
                  <a16:creationId xmlns:a16="http://schemas.microsoft.com/office/drawing/2014/main" id="{43051329-4788-4773-9603-58E5797C1408}"/>
                </a:ext>
              </a:extLst>
            </p:cNvPr>
            <p:cNvCxnSpPr/>
            <p:nvPr/>
          </p:nvCxnSpPr>
          <p:spPr>
            <a:xfrm>
              <a:off x="8065168" y="4437112"/>
              <a:ext cx="1" cy="2781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99993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9217297" y="188640"/>
            <a:ext cx="2736578" cy="1828800"/>
          </a:xfrm>
        </p:spPr>
        <p:txBody>
          <a:bodyPr/>
          <a:lstStyle/>
          <a:p>
            <a:pPr algn="l"/>
            <a:r>
              <a:rPr lang="it-IT" sz="2400" b="1" dirty="0">
                <a:latin typeface="Arial" panose="020B0604020202020204" pitchFamily="34" charset="0"/>
                <a:cs typeface="Arial" panose="020B0604020202020204" pitchFamily="34" charset="0"/>
              </a:rPr>
              <a:t>Progetto formativo individuale</a:t>
            </a:r>
            <a:br>
              <a:rPr lang="it-IT" sz="2400" b="1" dirty="0">
                <a:latin typeface="Arial" panose="020B0604020202020204" pitchFamily="34" charset="0"/>
                <a:cs typeface="Arial" panose="020B0604020202020204" pitchFamily="34" charset="0"/>
              </a:rPr>
            </a:br>
            <a:endParaRPr lang="it-IT" sz="2400" b="1" dirty="0">
              <a:latin typeface="Arial" panose="020B0604020202020204" pitchFamily="34" charset="0"/>
              <a:cs typeface="Arial" panose="020B0604020202020204" pitchFamily="34" charset="0"/>
            </a:endParaRPr>
          </a:p>
        </p:txBody>
      </p:sp>
      <p:sp>
        <p:nvSpPr>
          <p:cNvPr id="62" name="Sottotitolo 5">
            <a:extLst>
              <a:ext uri="{FF2B5EF4-FFF2-40B4-BE49-F238E27FC236}">
                <a16:creationId xmlns:a16="http://schemas.microsoft.com/office/drawing/2014/main" id="{8948CE1F-B418-4627-8067-066121451706}"/>
              </a:ext>
            </a:extLst>
          </p:cNvPr>
          <p:cNvSpPr>
            <a:spLocks noGrp="1"/>
          </p:cNvSpPr>
          <p:nvPr>
            <p:ph type="subTitle" idx="1"/>
          </p:nvPr>
        </p:nvSpPr>
        <p:spPr>
          <a:xfrm>
            <a:off x="9217297" y="1988840"/>
            <a:ext cx="2590006" cy="1828800"/>
          </a:xfrm>
        </p:spPr>
        <p:txBody>
          <a:bodyPr/>
          <a:lstStyle/>
          <a:p>
            <a:r>
              <a:rPr lang="it-IT" dirty="0">
                <a:latin typeface="Arial" panose="020B0604020202020204" pitchFamily="34" charset="0"/>
                <a:cs typeface="Arial" panose="020B0604020202020204" pitchFamily="34" charset="0"/>
              </a:rPr>
              <a:t>Aspetti documentali</a:t>
            </a:r>
          </a:p>
        </p:txBody>
      </p:sp>
      <p:grpSp>
        <p:nvGrpSpPr>
          <p:cNvPr id="13" name="Gruppo 12">
            <a:extLst>
              <a:ext uri="{FF2B5EF4-FFF2-40B4-BE49-F238E27FC236}">
                <a16:creationId xmlns:a16="http://schemas.microsoft.com/office/drawing/2014/main" id="{AD16AB58-E2BF-413E-9E68-31247B69FE8E}"/>
              </a:ext>
            </a:extLst>
          </p:cNvPr>
          <p:cNvGrpSpPr/>
          <p:nvPr/>
        </p:nvGrpSpPr>
        <p:grpSpPr>
          <a:xfrm>
            <a:off x="529206" y="859256"/>
            <a:ext cx="7771645" cy="3654855"/>
            <a:chOff x="529206" y="859256"/>
            <a:chExt cx="7771645" cy="3654855"/>
          </a:xfrm>
        </p:grpSpPr>
        <p:sp>
          <p:nvSpPr>
            <p:cNvPr id="28" name="Rettangolo arrotondato 27"/>
            <p:cNvSpPr/>
            <p:nvPr/>
          </p:nvSpPr>
          <p:spPr>
            <a:xfrm>
              <a:off x="529206" y="1024178"/>
              <a:ext cx="2215751" cy="714273"/>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b="1" dirty="0">
                  <a:solidFill>
                    <a:schemeClr val="tx1"/>
                  </a:solidFill>
                  <a:latin typeface="Arial" panose="020B0604020202020204" pitchFamily="34" charset="0"/>
                  <a:cs typeface="Arial" panose="020B0604020202020204" pitchFamily="34" charset="0"/>
                </a:rPr>
                <a:t>PFI</a:t>
              </a:r>
              <a:endParaRPr lang="it-IT" altLang="it-IT" sz="1800" b="1" dirty="0">
                <a:solidFill>
                  <a:schemeClr val="tx1"/>
                </a:solidFill>
                <a:latin typeface="Arial" panose="020B0604020202020204" pitchFamily="34" charset="0"/>
                <a:cs typeface="Arial" panose="020B0604020202020204" pitchFamily="34" charset="0"/>
              </a:endParaRPr>
            </a:p>
          </p:txBody>
        </p:sp>
        <p:sp>
          <p:nvSpPr>
            <p:cNvPr id="53" name="Rettangolo arrotondato 52"/>
            <p:cNvSpPr/>
            <p:nvPr/>
          </p:nvSpPr>
          <p:spPr>
            <a:xfrm>
              <a:off x="3661403" y="859256"/>
              <a:ext cx="4639448" cy="1044116"/>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Tiene conto dei </a:t>
              </a:r>
              <a:r>
                <a:rPr lang="it-IT" altLang="it-IT" sz="1600" dirty="0" err="1">
                  <a:solidFill>
                    <a:schemeClr val="tx1"/>
                  </a:solidFill>
                  <a:latin typeface="Arial" panose="020B0604020202020204" pitchFamily="34" charset="0"/>
                  <a:cs typeface="Arial" panose="020B0604020202020204" pitchFamily="34" charset="0"/>
                </a:rPr>
                <a:t>saperi</a:t>
              </a:r>
              <a:r>
                <a:rPr lang="it-IT" altLang="it-IT" sz="1600" dirty="0">
                  <a:solidFill>
                    <a:schemeClr val="tx1"/>
                  </a:solidFill>
                  <a:latin typeface="Arial" panose="020B0604020202020204" pitchFamily="34" charset="0"/>
                  <a:cs typeface="Arial" panose="020B0604020202020204" pitchFamily="34" charset="0"/>
                </a:rPr>
                <a:t> e delle competenze acquisite dallo studente nei contesti formali, non formali e informali</a:t>
              </a:r>
            </a:p>
          </p:txBody>
        </p:sp>
        <p:cxnSp>
          <p:nvCxnSpPr>
            <p:cNvPr id="36" name="Connettore 2 35">
              <a:extLst>
                <a:ext uri="{FF2B5EF4-FFF2-40B4-BE49-F238E27FC236}">
                  <a16:creationId xmlns:a16="http://schemas.microsoft.com/office/drawing/2014/main" id="{D1257F7E-0281-4265-BC76-5AB4C0F3502E}"/>
                </a:ext>
              </a:extLst>
            </p:cNvPr>
            <p:cNvCxnSpPr>
              <a:cxnSpLocks/>
              <a:endCxn id="53" idx="1"/>
            </p:cNvCxnSpPr>
            <p:nvPr/>
          </p:nvCxnSpPr>
          <p:spPr>
            <a:xfrm>
              <a:off x="2744957" y="1381314"/>
              <a:ext cx="91644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Rettangolo arrotondato 52">
              <a:extLst>
                <a:ext uri="{FF2B5EF4-FFF2-40B4-BE49-F238E27FC236}">
                  <a16:creationId xmlns:a16="http://schemas.microsoft.com/office/drawing/2014/main" id="{47C81DC5-FBD6-450B-ABC1-73CE199F8F4A}"/>
                </a:ext>
              </a:extLst>
            </p:cNvPr>
            <p:cNvSpPr/>
            <p:nvPr/>
          </p:nvSpPr>
          <p:spPr>
            <a:xfrm>
              <a:off x="3661403" y="2225981"/>
              <a:ext cx="4639448" cy="1044116"/>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Si correla ed integra il </a:t>
              </a:r>
              <a:r>
                <a:rPr lang="it-IT" altLang="it-IT" sz="1600" dirty="0" err="1">
                  <a:solidFill>
                    <a:schemeClr val="tx1"/>
                  </a:solidFill>
                  <a:latin typeface="Arial" panose="020B0604020202020204" pitchFamily="34" charset="0"/>
                  <a:cs typeface="Arial" panose="020B0604020202020204" pitchFamily="34" charset="0"/>
                </a:rPr>
                <a:t>P.E.Cu.P</a:t>
              </a:r>
              <a:r>
                <a:rPr lang="it-IT" altLang="it-IT" sz="1600" dirty="0">
                  <a:solidFill>
                    <a:schemeClr val="tx1"/>
                  </a:solidFill>
                  <a:latin typeface="Arial" panose="020B0604020202020204" pitchFamily="34" charset="0"/>
                  <a:cs typeface="Arial" panose="020B0604020202020204" pitchFamily="34" charset="0"/>
                </a:rPr>
                <a:t>. del gruppo classe</a:t>
              </a:r>
            </a:p>
          </p:txBody>
        </p:sp>
        <p:sp>
          <p:nvSpPr>
            <p:cNvPr id="9" name="Rettangolo arrotondato 7">
              <a:extLst>
                <a:ext uri="{FF2B5EF4-FFF2-40B4-BE49-F238E27FC236}">
                  <a16:creationId xmlns:a16="http://schemas.microsoft.com/office/drawing/2014/main" id="{42CAAB84-E8FE-43EB-A9A6-90FCC4041EE9}"/>
                </a:ext>
              </a:extLst>
            </p:cNvPr>
            <p:cNvSpPr/>
            <p:nvPr/>
          </p:nvSpPr>
          <p:spPr>
            <a:xfrm>
              <a:off x="755967" y="2915074"/>
              <a:ext cx="1762228" cy="1599037"/>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Documento snello, flessibile, agevole da compilare e consultare</a:t>
              </a:r>
            </a:p>
          </p:txBody>
        </p:sp>
        <p:sp>
          <p:nvSpPr>
            <p:cNvPr id="10" name="Rettangolo arrotondato 52">
              <a:extLst>
                <a:ext uri="{FF2B5EF4-FFF2-40B4-BE49-F238E27FC236}">
                  <a16:creationId xmlns:a16="http://schemas.microsoft.com/office/drawing/2014/main" id="{2E205704-3BCE-42AD-A5CC-3D10A6B1C3DD}"/>
                </a:ext>
              </a:extLst>
            </p:cNvPr>
            <p:cNvSpPr/>
            <p:nvPr/>
          </p:nvSpPr>
          <p:spPr>
            <a:xfrm>
              <a:off x="3657213" y="3469995"/>
              <a:ext cx="4639448" cy="1044116"/>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Per gli alunni DVA, DSA, BES recepisce quanto previsto dal PEI/PDP</a:t>
              </a:r>
            </a:p>
          </p:txBody>
        </p:sp>
        <p:cxnSp>
          <p:nvCxnSpPr>
            <p:cNvPr id="3" name="Connettore diritto 2">
              <a:extLst>
                <a:ext uri="{FF2B5EF4-FFF2-40B4-BE49-F238E27FC236}">
                  <a16:creationId xmlns:a16="http://schemas.microsoft.com/office/drawing/2014/main" id="{532768A0-6915-4EF0-8772-A836A1D47C4D}"/>
                </a:ext>
              </a:extLst>
            </p:cNvPr>
            <p:cNvCxnSpPr/>
            <p:nvPr/>
          </p:nvCxnSpPr>
          <p:spPr>
            <a:xfrm>
              <a:off x="3168625" y="1381314"/>
              <a:ext cx="0" cy="258772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Connettore 2 7">
              <a:extLst>
                <a:ext uri="{FF2B5EF4-FFF2-40B4-BE49-F238E27FC236}">
                  <a16:creationId xmlns:a16="http://schemas.microsoft.com/office/drawing/2014/main" id="{CF26D305-B7B8-48EA-A653-A44351679A3F}"/>
                </a:ext>
              </a:extLst>
            </p:cNvPr>
            <p:cNvCxnSpPr/>
            <p:nvPr/>
          </p:nvCxnSpPr>
          <p:spPr>
            <a:xfrm>
              <a:off x="3168625" y="2816906"/>
              <a:ext cx="48858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Connettore 2 15">
              <a:extLst>
                <a:ext uri="{FF2B5EF4-FFF2-40B4-BE49-F238E27FC236}">
                  <a16:creationId xmlns:a16="http://schemas.microsoft.com/office/drawing/2014/main" id="{CC8FF2A6-D1E3-459B-8DD4-D81A49A35CEA}"/>
                </a:ext>
              </a:extLst>
            </p:cNvPr>
            <p:cNvCxnSpPr/>
            <p:nvPr/>
          </p:nvCxnSpPr>
          <p:spPr>
            <a:xfrm>
              <a:off x="3168625" y="3969034"/>
              <a:ext cx="48858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nettore 2 11">
              <a:extLst>
                <a:ext uri="{FF2B5EF4-FFF2-40B4-BE49-F238E27FC236}">
                  <a16:creationId xmlns:a16="http://schemas.microsoft.com/office/drawing/2014/main" id="{B144CE60-DC6A-4FB6-A679-6297B2C16336}"/>
                </a:ext>
              </a:extLst>
            </p:cNvPr>
            <p:cNvCxnSpPr>
              <a:stCxn id="28" idx="2"/>
              <a:endCxn id="9" idx="0"/>
            </p:cNvCxnSpPr>
            <p:nvPr/>
          </p:nvCxnSpPr>
          <p:spPr>
            <a:xfrm flipH="1">
              <a:off x="1637081" y="1738451"/>
              <a:ext cx="1" cy="11766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74488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9217297" y="188640"/>
            <a:ext cx="2736578" cy="1828800"/>
          </a:xfrm>
        </p:spPr>
        <p:txBody>
          <a:bodyPr/>
          <a:lstStyle/>
          <a:p>
            <a:pPr algn="l"/>
            <a:r>
              <a:rPr lang="it-IT" sz="2400" b="1" dirty="0">
                <a:latin typeface="Arial" panose="020B0604020202020204" pitchFamily="34" charset="0"/>
                <a:cs typeface="Arial" panose="020B0604020202020204" pitchFamily="34" charset="0"/>
              </a:rPr>
              <a:t>Progetto formativo individuale</a:t>
            </a:r>
            <a:br>
              <a:rPr lang="it-IT" sz="2400" b="1" dirty="0">
                <a:latin typeface="Arial" panose="020B0604020202020204" pitchFamily="34" charset="0"/>
                <a:cs typeface="Arial" panose="020B0604020202020204" pitchFamily="34" charset="0"/>
              </a:rPr>
            </a:br>
            <a:endParaRPr lang="it-IT" sz="2400" b="1" dirty="0">
              <a:latin typeface="Arial" panose="020B0604020202020204" pitchFamily="34" charset="0"/>
              <a:cs typeface="Arial" panose="020B0604020202020204" pitchFamily="34" charset="0"/>
            </a:endParaRPr>
          </a:p>
        </p:txBody>
      </p:sp>
      <p:sp>
        <p:nvSpPr>
          <p:cNvPr id="62" name="Sottotitolo 5">
            <a:extLst>
              <a:ext uri="{FF2B5EF4-FFF2-40B4-BE49-F238E27FC236}">
                <a16:creationId xmlns:a16="http://schemas.microsoft.com/office/drawing/2014/main" id="{8948CE1F-B418-4627-8067-066121451706}"/>
              </a:ext>
            </a:extLst>
          </p:cNvPr>
          <p:cNvSpPr>
            <a:spLocks noGrp="1"/>
          </p:cNvSpPr>
          <p:nvPr>
            <p:ph type="subTitle" idx="1"/>
          </p:nvPr>
        </p:nvSpPr>
        <p:spPr>
          <a:xfrm>
            <a:off x="9217297" y="1988840"/>
            <a:ext cx="2590006" cy="1828800"/>
          </a:xfrm>
        </p:spPr>
        <p:txBody>
          <a:bodyPr/>
          <a:lstStyle/>
          <a:p>
            <a:r>
              <a:rPr lang="it-IT" dirty="0">
                <a:latin typeface="Arial" panose="020B0604020202020204" pitchFamily="34" charset="0"/>
                <a:cs typeface="Arial" panose="020B0604020202020204" pitchFamily="34" charset="0"/>
              </a:rPr>
              <a:t>Aspetti documentali</a:t>
            </a:r>
          </a:p>
        </p:txBody>
      </p:sp>
      <p:grpSp>
        <p:nvGrpSpPr>
          <p:cNvPr id="34" name="Gruppo 33">
            <a:extLst>
              <a:ext uri="{FF2B5EF4-FFF2-40B4-BE49-F238E27FC236}">
                <a16:creationId xmlns:a16="http://schemas.microsoft.com/office/drawing/2014/main" id="{B3AFB35E-267A-4198-AA2B-268E45E86B40}"/>
              </a:ext>
            </a:extLst>
          </p:cNvPr>
          <p:cNvGrpSpPr/>
          <p:nvPr/>
        </p:nvGrpSpPr>
        <p:grpSpPr>
          <a:xfrm>
            <a:off x="361914" y="554475"/>
            <a:ext cx="8041337" cy="5505520"/>
            <a:chOff x="361914" y="554475"/>
            <a:chExt cx="8041337" cy="5505520"/>
          </a:xfrm>
        </p:grpSpPr>
        <p:sp>
          <p:nvSpPr>
            <p:cNvPr id="28" name="Rettangolo arrotondato 27"/>
            <p:cNvSpPr/>
            <p:nvPr/>
          </p:nvSpPr>
          <p:spPr>
            <a:xfrm>
              <a:off x="546121" y="608162"/>
              <a:ext cx="2215751" cy="714273"/>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b="1" dirty="0">
                  <a:solidFill>
                    <a:schemeClr val="tx1"/>
                  </a:solidFill>
                  <a:latin typeface="Arial" panose="020B0604020202020204" pitchFamily="34" charset="0"/>
                  <a:cs typeface="Arial" panose="020B0604020202020204" pitchFamily="34" charset="0"/>
                </a:rPr>
                <a:t>PFI</a:t>
              </a:r>
              <a:endParaRPr lang="it-IT" altLang="it-IT" sz="1800" b="1" dirty="0">
                <a:solidFill>
                  <a:schemeClr val="tx1"/>
                </a:solidFill>
                <a:latin typeface="Arial" panose="020B0604020202020204" pitchFamily="34" charset="0"/>
                <a:cs typeface="Arial" panose="020B0604020202020204" pitchFamily="34" charset="0"/>
              </a:endParaRPr>
            </a:p>
          </p:txBody>
        </p:sp>
        <p:sp>
          <p:nvSpPr>
            <p:cNvPr id="53" name="Rettangolo arrotondato 52"/>
            <p:cNvSpPr/>
            <p:nvPr/>
          </p:nvSpPr>
          <p:spPr>
            <a:xfrm>
              <a:off x="3744689" y="554475"/>
              <a:ext cx="4639448" cy="821649"/>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Individua ed esplicita i bisogni formativi di ogni studentessa e studente</a:t>
              </a:r>
            </a:p>
          </p:txBody>
        </p:sp>
        <p:sp>
          <p:nvSpPr>
            <p:cNvPr id="29" name="Rettangolo arrotondato 52">
              <a:extLst>
                <a:ext uri="{FF2B5EF4-FFF2-40B4-BE49-F238E27FC236}">
                  <a16:creationId xmlns:a16="http://schemas.microsoft.com/office/drawing/2014/main" id="{47C81DC5-FBD6-450B-ABC1-73CE199F8F4A}"/>
                </a:ext>
              </a:extLst>
            </p:cNvPr>
            <p:cNvSpPr/>
            <p:nvPr/>
          </p:nvSpPr>
          <p:spPr>
            <a:xfrm>
              <a:off x="3744689" y="1561043"/>
              <a:ext cx="4639448" cy="821650"/>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Riconosce/documenta/certifica eventuali crediti</a:t>
              </a:r>
            </a:p>
          </p:txBody>
        </p:sp>
        <p:sp>
          <p:nvSpPr>
            <p:cNvPr id="9" name="Rettangolo arrotondato 7">
              <a:extLst>
                <a:ext uri="{FF2B5EF4-FFF2-40B4-BE49-F238E27FC236}">
                  <a16:creationId xmlns:a16="http://schemas.microsoft.com/office/drawing/2014/main" id="{42CAAB84-E8FE-43EB-A9A6-90FCC4041EE9}"/>
                </a:ext>
              </a:extLst>
            </p:cNvPr>
            <p:cNvSpPr/>
            <p:nvPr/>
          </p:nvSpPr>
          <p:spPr>
            <a:xfrm>
              <a:off x="361914" y="2358267"/>
              <a:ext cx="2589995" cy="2918745"/>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sz="1600" dirty="0">
                  <a:solidFill>
                    <a:schemeClr val="tx1"/>
                  </a:solidFill>
                  <a:latin typeface="Arial" panose="020B0604020202020204" pitchFamily="34" charset="0"/>
                  <a:cs typeface="Arial" panose="020B0604020202020204" pitchFamily="34" charset="0"/>
                </a:rPr>
                <a:t>Valorizza le attitudini e il bagaglio di competenze individuali, mira al superamento delle barriere sociali e personali, nel quadro della costruzione di un progetto di vita basato sul successo educativo, formativo e lavorativo</a:t>
              </a:r>
              <a:endParaRPr lang="it-IT" altLang="it-IT" sz="1600" dirty="0">
                <a:solidFill>
                  <a:schemeClr val="tx1"/>
                </a:solidFill>
                <a:latin typeface="Arial" panose="020B0604020202020204" pitchFamily="34" charset="0"/>
                <a:cs typeface="Arial" panose="020B0604020202020204" pitchFamily="34" charset="0"/>
              </a:endParaRPr>
            </a:p>
          </p:txBody>
        </p:sp>
        <p:sp>
          <p:nvSpPr>
            <p:cNvPr id="10" name="Rettangolo arrotondato 52">
              <a:extLst>
                <a:ext uri="{FF2B5EF4-FFF2-40B4-BE49-F238E27FC236}">
                  <a16:creationId xmlns:a16="http://schemas.microsoft.com/office/drawing/2014/main" id="{2E205704-3BCE-42AD-A5CC-3D10A6B1C3DD}"/>
                </a:ext>
              </a:extLst>
            </p:cNvPr>
            <p:cNvSpPr/>
            <p:nvPr/>
          </p:nvSpPr>
          <p:spPr>
            <a:xfrm>
              <a:off x="3763803" y="2567406"/>
              <a:ext cx="4639448" cy="821650"/>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Definisce gli obiettivi individuali</a:t>
              </a:r>
            </a:p>
          </p:txBody>
        </p:sp>
        <p:cxnSp>
          <p:nvCxnSpPr>
            <p:cNvPr id="3" name="Connettore diritto 2">
              <a:extLst>
                <a:ext uri="{FF2B5EF4-FFF2-40B4-BE49-F238E27FC236}">
                  <a16:creationId xmlns:a16="http://schemas.microsoft.com/office/drawing/2014/main" id="{532768A0-6915-4EF0-8772-A836A1D47C4D}"/>
                </a:ext>
              </a:extLst>
            </p:cNvPr>
            <p:cNvCxnSpPr>
              <a:cxnSpLocks/>
            </p:cNvCxnSpPr>
            <p:nvPr/>
          </p:nvCxnSpPr>
          <p:spPr>
            <a:xfrm>
              <a:off x="3240633" y="942417"/>
              <a:ext cx="15468" cy="511757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Connettore 2 7">
              <a:extLst>
                <a:ext uri="{FF2B5EF4-FFF2-40B4-BE49-F238E27FC236}">
                  <a16:creationId xmlns:a16="http://schemas.microsoft.com/office/drawing/2014/main" id="{CF26D305-B7B8-48EA-A653-A44351679A3F}"/>
                </a:ext>
              </a:extLst>
            </p:cNvPr>
            <p:cNvCxnSpPr/>
            <p:nvPr/>
          </p:nvCxnSpPr>
          <p:spPr>
            <a:xfrm>
              <a:off x="3240633" y="2017440"/>
              <a:ext cx="48858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Connettore 2 15">
              <a:extLst>
                <a:ext uri="{FF2B5EF4-FFF2-40B4-BE49-F238E27FC236}">
                  <a16:creationId xmlns:a16="http://schemas.microsoft.com/office/drawing/2014/main" id="{CC8FF2A6-D1E3-459B-8DD4-D81A49A35CEA}"/>
                </a:ext>
              </a:extLst>
            </p:cNvPr>
            <p:cNvCxnSpPr/>
            <p:nvPr/>
          </p:nvCxnSpPr>
          <p:spPr>
            <a:xfrm>
              <a:off x="3240633" y="2978231"/>
              <a:ext cx="48858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5" name="Rettangolo arrotondato 52">
            <a:extLst>
              <a:ext uri="{FF2B5EF4-FFF2-40B4-BE49-F238E27FC236}">
                <a16:creationId xmlns:a16="http://schemas.microsoft.com/office/drawing/2014/main" id="{7FA7A13D-E551-41B7-9FEC-5634EA71E3FD}"/>
              </a:ext>
            </a:extLst>
          </p:cNvPr>
          <p:cNvSpPr/>
          <p:nvPr/>
        </p:nvSpPr>
        <p:spPr>
          <a:xfrm>
            <a:off x="3763803" y="3618963"/>
            <a:ext cx="4639448" cy="821647"/>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Formalizza gli strumenti per la personalizzazione</a:t>
            </a:r>
          </a:p>
        </p:txBody>
      </p:sp>
      <p:sp>
        <p:nvSpPr>
          <p:cNvPr id="20" name="Rettangolo arrotondato 52">
            <a:extLst>
              <a:ext uri="{FF2B5EF4-FFF2-40B4-BE49-F238E27FC236}">
                <a16:creationId xmlns:a16="http://schemas.microsoft.com/office/drawing/2014/main" id="{023611D3-8DE5-4D93-8F93-D84E06FD2B39}"/>
              </a:ext>
            </a:extLst>
          </p:cNvPr>
          <p:cNvSpPr/>
          <p:nvPr/>
        </p:nvSpPr>
        <p:spPr>
          <a:xfrm>
            <a:off x="3783181" y="4625326"/>
            <a:ext cx="4639448" cy="821647"/>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Documenta eventuali passaggi tra ordini, indirizzi di scuola o sistemi diversi</a:t>
            </a:r>
          </a:p>
        </p:txBody>
      </p:sp>
      <p:sp>
        <p:nvSpPr>
          <p:cNvPr id="21" name="Rettangolo arrotondato 52">
            <a:extLst>
              <a:ext uri="{FF2B5EF4-FFF2-40B4-BE49-F238E27FC236}">
                <a16:creationId xmlns:a16="http://schemas.microsoft.com/office/drawing/2014/main" id="{0EF681FC-20C8-4518-87C9-0113F6617DD3}"/>
              </a:ext>
            </a:extLst>
          </p:cNvPr>
          <p:cNvSpPr/>
          <p:nvPr/>
        </p:nvSpPr>
        <p:spPr>
          <a:xfrm>
            <a:off x="3783181" y="5631689"/>
            <a:ext cx="4639448" cy="821647"/>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Documenta il percorso di studi</a:t>
            </a:r>
          </a:p>
        </p:txBody>
      </p:sp>
      <p:cxnSp>
        <p:nvCxnSpPr>
          <p:cNvPr id="22" name="Connettore 2 21">
            <a:extLst>
              <a:ext uri="{FF2B5EF4-FFF2-40B4-BE49-F238E27FC236}">
                <a16:creationId xmlns:a16="http://schemas.microsoft.com/office/drawing/2014/main" id="{DB686470-F635-4C9E-9D0D-C32C5F5CA36C}"/>
              </a:ext>
            </a:extLst>
          </p:cNvPr>
          <p:cNvCxnSpPr>
            <a:cxnSpLocks/>
          </p:cNvCxnSpPr>
          <p:nvPr/>
        </p:nvCxnSpPr>
        <p:spPr>
          <a:xfrm>
            <a:off x="2761872" y="942417"/>
            <a:ext cx="96734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Connettore 2 23">
            <a:extLst>
              <a:ext uri="{FF2B5EF4-FFF2-40B4-BE49-F238E27FC236}">
                <a16:creationId xmlns:a16="http://schemas.microsoft.com/office/drawing/2014/main" id="{DCDC08AC-ACBF-4C87-9181-4B0CB97B2DD7}"/>
              </a:ext>
            </a:extLst>
          </p:cNvPr>
          <p:cNvCxnSpPr>
            <a:cxnSpLocks/>
          </p:cNvCxnSpPr>
          <p:nvPr/>
        </p:nvCxnSpPr>
        <p:spPr>
          <a:xfrm>
            <a:off x="3248367" y="6059995"/>
            <a:ext cx="53481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Connettore 2 25">
            <a:extLst>
              <a:ext uri="{FF2B5EF4-FFF2-40B4-BE49-F238E27FC236}">
                <a16:creationId xmlns:a16="http://schemas.microsoft.com/office/drawing/2014/main" id="{C346E1B8-89D4-4C7D-86C5-CF9212DB2BF2}"/>
              </a:ext>
            </a:extLst>
          </p:cNvPr>
          <p:cNvCxnSpPr/>
          <p:nvPr/>
        </p:nvCxnSpPr>
        <p:spPr>
          <a:xfrm>
            <a:off x="3256101" y="5036149"/>
            <a:ext cx="48858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Connettore 2 26">
            <a:extLst>
              <a:ext uri="{FF2B5EF4-FFF2-40B4-BE49-F238E27FC236}">
                <a16:creationId xmlns:a16="http://schemas.microsoft.com/office/drawing/2014/main" id="{91046B40-FB10-47C4-96D9-683805A30022}"/>
              </a:ext>
            </a:extLst>
          </p:cNvPr>
          <p:cNvCxnSpPr/>
          <p:nvPr/>
        </p:nvCxnSpPr>
        <p:spPr>
          <a:xfrm>
            <a:off x="3240633" y="4082438"/>
            <a:ext cx="48858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Connettore 2 29">
            <a:extLst>
              <a:ext uri="{FF2B5EF4-FFF2-40B4-BE49-F238E27FC236}">
                <a16:creationId xmlns:a16="http://schemas.microsoft.com/office/drawing/2014/main" id="{B1362625-C226-48C8-B968-2C8DD3816459}"/>
              </a:ext>
            </a:extLst>
          </p:cNvPr>
          <p:cNvCxnSpPr>
            <a:cxnSpLocks/>
          </p:cNvCxnSpPr>
          <p:nvPr/>
        </p:nvCxnSpPr>
        <p:spPr>
          <a:xfrm>
            <a:off x="1653996" y="1322435"/>
            <a:ext cx="0" cy="10871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8931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9217297" y="188640"/>
            <a:ext cx="2736578" cy="1828800"/>
          </a:xfrm>
        </p:spPr>
        <p:txBody>
          <a:bodyPr/>
          <a:lstStyle/>
          <a:p>
            <a:pPr algn="l"/>
            <a:r>
              <a:rPr lang="it-IT" sz="2400" b="1" dirty="0">
                <a:latin typeface="Arial" panose="020B0604020202020204" pitchFamily="34" charset="0"/>
                <a:cs typeface="Arial" panose="020B0604020202020204" pitchFamily="34" charset="0"/>
              </a:rPr>
              <a:t>Progetto formativo individuale</a:t>
            </a:r>
            <a:br>
              <a:rPr lang="it-IT" sz="2400" b="1" dirty="0">
                <a:latin typeface="Arial" panose="020B0604020202020204" pitchFamily="34" charset="0"/>
                <a:cs typeface="Arial" panose="020B0604020202020204" pitchFamily="34" charset="0"/>
              </a:rPr>
            </a:br>
            <a:endParaRPr lang="it-IT" sz="2400" b="1" dirty="0">
              <a:latin typeface="Arial" panose="020B0604020202020204" pitchFamily="34" charset="0"/>
              <a:cs typeface="Arial" panose="020B0604020202020204" pitchFamily="34" charset="0"/>
            </a:endParaRPr>
          </a:p>
        </p:txBody>
      </p:sp>
      <p:sp>
        <p:nvSpPr>
          <p:cNvPr id="62" name="Sottotitolo 5">
            <a:extLst>
              <a:ext uri="{FF2B5EF4-FFF2-40B4-BE49-F238E27FC236}">
                <a16:creationId xmlns:a16="http://schemas.microsoft.com/office/drawing/2014/main" id="{8948CE1F-B418-4627-8067-066121451706}"/>
              </a:ext>
            </a:extLst>
          </p:cNvPr>
          <p:cNvSpPr>
            <a:spLocks noGrp="1"/>
          </p:cNvSpPr>
          <p:nvPr>
            <p:ph type="subTitle" idx="1"/>
          </p:nvPr>
        </p:nvSpPr>
        <p:spPr>
          <a:xfrm>
            <a:off x="9217297" y="2276872"/>
            <a:ext cx="2590006" cy="2514473"/>
          </a:xfrm>
        </p:spPr>
        <p:txBody>
          <a:bodyPr>
            <a:normAutofit/>
          </a:bodyPr>
          <a:lstStyle/>
          <a:p>
            <a:r>
              <a:rPr lang="it-IT" dirty="0">
                <a:latin typeface="Arial" panose="020B0604020202020204" pitchFamily="34" charset="0"/>
                <a:cs typeface="Arial" panose="020B0604020202020204" pitchFamily="34" charset="0"/>
              </a:rPr>
              <a:t>Aspetti documentali</a:t>
            </a:r>
          </a:p>
          <a:p>
            <a:endParaRPr lang="it-IT" dirty="0">
              <a:latin typeface="Arial" panose="020B0604020202020204" pitchFamily="34" charset="0"/>
              <a:cs typeface="Arial" panose="020B0604020202020204" pitchFamily="34" charset="0"/>
            </a:endParaRPr>
          </a:p>
          <a:p>
            <a:r>
              <a:rPr lang="it-IT" dirty="0">
                <a:latin typeface="Arial" panose="020B0604020202020204" pitchFamily="34" charset="0"/>
                <a:cs typeface="Arial" panose="020B0604020202020204" pitchFamily="34" charset="0"/>
                <a:hlinkClick r:id="rId2" action="ppaction://hlinkfile"/>
              </a:rPr>
              <a:t>Modello 1</a:t>
            </a:r>
            <a:r>
              <a:rPr lang="it-IT" dirty="0">
                <a:latin typeface="Arial" panose="020B0604020202020204" pitchFamily="34" charset="0"/>
                <a:cs typeface="Arial" panose="020B0604020202020204" pitchFamily="34" charset="0"/>
              </a:rPr>
              <a:t> – IIS Lancia</a:t>
            </a:r>
          </a:p>
          <a:p>
            <a:r>
              <a:rPr lang="it-IT" dirty="0">
                <a:latin typeface="Arial" panose="020B0604020202020204" pitchFamily="34" charset="0"/>
                <a:cs typeface="Arial" panose="020B0604020202020204" pitchFamily="34" charset="0"/>
                <a:hlinkClick r:id="rId3" action="ppaction://hlinkfile"/>
              </a:rPr>
              <a:t>Modello 2</a:t>
            </a:r>
            <a:r>
              <a:rPr lang="it-IT" dirty="0">
                <a:latin typeface="Arial" panose="020B0604020202020204" pitchFamily="34" charset="0"/>
                <a:cs typeface="Arial" panose="020B0604020202020204" pitchFamily="34" charset="0"/>
              </a:rPr>
              <a:t> – IIS Lancia</a:t>
            </a:r>
          </a:p>
        </p:txBody>
      </p:sp>
      <p:grpSp>
        <p:nvGrpSpPr>
          <p:cNvPr id="2" name="Gruppo 1">
            <a:extLst>
              <a:ext uri="{FF2B5EF4-FFF2-40B4-BE49-F238E27FC236}">
                <a16:creationId xmlns:a16="http://schemas.microsoft.com/office/drawing/2014/main" id="{7C427559-261C-4266-AB25-F1195BD28C89}"/>
              </a:ext>
            </a:extLst>
          </p:cNvPr>
          <p:cNvGrpSpPr/>
          <p:nvPr/>
        </p:nvGrpSpPr>
        <p:grpSpPr>
          <a:xfrm>
            <a:off x="648345" y="404664"/>
            <a:ext cx="8136904" cy="6114873"/>
            <a:chOff x="648345" y="404664"/>
            <a:chExt cx="8136904" cy="6114873"/>
          </a:xfrm>
        </p:grpSpPr>
        <p:sp>
          <p:nvSpPr>
            <p:cNvPr id="28" name="Rettangolo arrotondato 27"/>
            <p:cNvSpPr/>
            <p:nvPr/>
          </p:nvSpPr>
          <p:spPr>
            <a:xfrm>
              <a:off x="648345" y="548680"/>
              <a:ext cx="2215751" cy="714273"/>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b="1" dirty="0">
                  <a:solidFill>
                    <a:schemeClr val="tx1"/>
                  </a:solidFill>
                  <a:latin typeface="Arial" panose="020B0604020202020204" pitchFamily="34" charset="0"/>
                  <a:cs typeface="Arial" panose="020B0604020202020204" pitchFamily="34" charset="0"/>
                </a:rPr>
                <a:t>PFI</a:t>
              </a:r>
              <a:endParaRPr lang="it-IT" altLang="it-IT" sz="1800" b="1" dirty="0">
                <a:solidFill>
                  <a:schemeClr val="tx1"/>
                </a:solidFill>
                <a:latin typeface="Arial" panose="020B0604020202020204" pitchFamily="34" charset="0"/>
                <a:cs typeface="Arial" panose="020B0604020202020204" pitchFamily="34" charset="0"/>
              </a:endParaRPr>
            </a:p>
          </p:txBody>
        </p:sp>
        <p:sp>
          <p:nvSpPr>
            <p:cNvPr id="53" name="Rettangolo arrotondato 52"/>
            <p:cNvSpPr/>
            <p:nvPr/>
          </p:nvSpPr>
          <p:spPr>
            <a:xfrm>
              <a:off x="3661403" y="548680"/>
              <a:ext cx="5123846" cy="71427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b="1" dirty="0">
                  <a:solidFill>
                    <a:schemeClr val="tx1"/>
                  </a:solidFill>
                  <a:latin typeface="Arial" panose="020B0604020202020204" pitchFamily="34" charset="0"/>
                  <a:cs typeface="Arial" panose="020B0604020202020204" pitchFamily="34" charset="0"/>
                </a:rPr>
                <a:t>Dati identificativi della scuola</a:t>
              </a:r>
            </a:p>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Istituto, indirizzo di studio, tutor</a:t>
              </a:r>
            </a:p>
          </p:txBody>
        </p:sp>
        <p:sp>
          <p:nvSpPr>
            <p:cNvPr id="15" name="Rettangolo arrotondato 52">
              <a:extLst>
                <a:ext uri="{FF2B5EF4-FFF2-40B4-BE49-F238E27FC236}">
                  <a16:creationId xmlns:a16="http://schemas.microsoft.com/office/drawing/2014/main" id="{57BB3BBA-8ED8-49C3-B0A6-3B07330FD84D}"/>
                </a:ext>
              </a:extLst>
            </p:cNvPr>
            <p:cNvSpPr/>
            <p:nvPr/>
          </p:nvSpPr>
          <p:spPr>
            <a:xfrm flipH="1">
              <a:off x="3672681" y="1406969"/>
              <a:ext cx="5112568" cy="858289"/>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b="1" dirty="0">
                  <a:solidFill>
                    <a:schemeClr val="tx1"/>
                  </a:solidFill>
                  <a:latin typeface="Arial" panose="020B0604020202020204" pitchFamily="34" charset="0"/>
                  <a:cs typeface="Arial" panose="020B0604020202020204" pitchFamily="34" charset="0"/>
                </a:rPr>
                <a:t>Dati identificativi dello studente</a:t>
              </a:r>
            </a:p>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Studente, percorso di studio, codice ATECO – SEP - NUP</a:t>
              </a:r>
            </a:p>
          </p:txBody>
        </p:sp>
        <p:sp>
          <p:nvSpPr>
            <p:cNvPr id="17" name="Rettangolo arrotondato 52">
              <a:extLst>
                <a:ext uri="{FF2B5EF4-FFF2-40B4-BE49-F238E27FC236}">
                  <a16:creationId xmlns:a16="http://schemas.microsoft.com/office/drawing/2014/main" id="{E7B11DAE-FFB3-452C-AD34-BB041F29B6AB}"/>
                </a:ext>
              </a:extLst>
            </p:cNvPr>
            <p:cNvSpPr/>
            <p:nvPr/>
          </p:nvSpPr>
          <p:spPr>
            <a:xfrm>
              <a:off x="3661403" y="2415081"/>
              <a:ext cx="5112568" cy="107431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b="1" dirty="0">
                  <a:solidFill>
                    <a:schemeClr val="tx1"/>
                  </a:solidFill>
                  <a:latin typeface="Arial" panose="020B0604020202020204" pitchFamily="34" charset="0"/>
                  <a:cs typeface="Arial" panose="020B0604020202020204" pitchFamily="34" charset="0"/>
                </a:rPr>
                <a:t>Bilancio personale iniziale</a:t>
              </a:r>
            </a:p>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Sintesi del bilancio personale iniziale con le competenze acquisite in contesti formali, non formali e informali</a:t>
              </a:r>
            </a:p>
          </p:txBody>
        </p:sp>
        <p:sp>
          <p:nvSpPr>
            <p:cNvPr id="18" name="Rettangolo arrotondato 52">
              <a:extLst>
                <a:ext uri="{FF2B5EF4-FFF2-40B4-BE49-F238E27FC236}">
                  <a16:creationId xmlns:a16="http://schemas.microsoft.com/office/drawing/2014/main" id="{22EF5964-55A0-4B8A-8896-A633517C9C9A}"/>
                </a:ext>
              </a:extLst>
            </p:cNvPr>
            <p:cNvSpPr/>
            <p:nvPr/>
          </p:nvSpPr>
          <p:spPr>
            <a:xfrm flipH="1">
              <a:off x="3672681" y="3645024"/>
              <a:ext cx="5112568" cy="858289"/>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b="1" dirty="0">
                  <a:solidFill>
                    <a:schemeClr val="tx1"/>
                  </a:solidFill>
                  <a:latin typeface="Arial" panose="020B0604020202020204" pitchFamily="34" charset="0"/>
                  <a:cs typeface="Arial" panose="020B0604020202020204" pitchFamily="34" charset="0"/>
                </a:rPr>
                <a:t>Obiettivi di apprendimento</a:t>
              </a:r>
            </a:p>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Definizione degli obiettivi del proprio percorso di studi </a:t>
              </a:r>
              <a:r>
                <a:rPr lang="it-IT" altLang="it-IT" sz="1600" dirty="0" err="1">
                  <a:solidFill>
                    <a:schemeClr val="tx1"/>
                  </a:solidFill>
                  <a:latin typeface="Arial" panose="020B0604020202020204" pitchFamily="34" charset="0"/>
                  <a:cs typeface="Arial" panose="020B0604020202020204" pitchFamily="34" charset="0"/>
                </a:rPr>
                <a:t>UdA</a:t>
              </a:r>
              <a:endParaRPr lang="it-IT" altLang="it-IT" sz="1600" dirty="0">
                <a:solidFill>
                  <a:schemeClr val="tx1"/>
                </a:solidFill>
                <a:latin typeface="Arial" panose="020B0604020202020204" pitchFamily="34" charset="0"/>
                <a:cs typeface="Arial" panose="020B0604020202020204" pitchFamily="34" charset="0"/>
              </a:endParaRPr>
            </a:p>
          </p:txBody>
        </p:sp>
        <p:sp>
          <p:nvSpPr>
            <p:cNvPr id="19" name="Rettangolo arrotondato 52">
              <a:extLst>
                <a:ext uri="{FF2B5EF4-FFF2-40B4-BE49-F238E27FC236}">
                  <a16:creationId xmlns:a16="http://schemas.microsoft.com/office/drawing/2014/main" id="{6ADCD237-5C26-4AA6-91A8-FB2A50A79C8F}"/>
                </a:ext>
              </a:extLst>
            </p:cNvPr>
            <p:cNvSpPr/>
            <p:nvPr/>
          </p:nvSpPr>
          <p:spPr>
            <a:xfrm flipH="1">
              <a:off x="3672681" y="4653136"/>
              <a:ext cx="5112568" cy="858289"/>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b="1" dirty="0">
                  <a:solidFill>
                    <a:schemeClr val="tx1"/>
                  </a:solidFill>
                  <a:latin typeface="Arial" panose="020B0604020202020204" pitchFamily="34" charset="0"/>
                  <a:cs typeface="Arial" panose="020B0604020202020204" pitchFamily="34" charset="0"/>
                </a:rPr>
                <a:t>Criteri/attività/strumenti personalizzazione</a:t>
              </a:r>
            </a:p>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Orientamento/riorientamento, potenziamenti, recuperi, strumenti didattici specifici, ecc.</a:t>
              </a:r>
            </a:p>
          </p:txBody>
        </p:sp>
        <p:sp>
          <p:nvSpPr>
            <p:cNvPr id="20" name="Rettangolo arrotondato 52">
              <a:extLst>
                <a:ext uri="{FF2B5EF4-FFF2-40B4-BE49-F238E27FC236}">
                  <a16:creationId xmlns:a16="http://schemas.microsoft.com/office/drawing/2014/main" id="{3939131F-9116-4773-BC97-5B8685BC8E95}"/>
                </a:ext>
              </a:extLst>
            </p:cNvPr>
            <p:cNvSpPr/>
            <p:nvPr/>
          </p:nvSpPr>
          <p:spPr>
            <a:xfrm flipH="1">
              <a:off x="3672681" y="5661248"/>
              <a:ext cx="5112568" cy="858289"/>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b="1" dirty="0">
                  <a:solidFill>
                    <a:schemeClr val="tx1"/>
                  </a:solidFill>
                  <a:latin typeface="Arial" panose="020B0604020202020204" pitchFamily="34" charset="0"/>
                  <a:cs typeface="Arial" panose="020B0604020202020204" pitchFamily="34" charset="0"/>
                </a:rPr>
                <a:t>Valutazione</a:t>
              </a:r>
            </a:p>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Modalità di valutazione, risultati, eventuali azioni di correzione</a:t>
              </a:r>
            </a:p>
          </p:txBody>
        </p:sp>
        <p:sp>
          <p:nvSpPr>
            <p:cNvPr id="21" name="Rettangolo arrotondato 7">
              <a:extLst>
                <a:ext uri="{FF2B5EF4-FFF2-40B4-BE49-F238E27FC236}">
                  <a16:creationId xmlns:a16="http://schemas.microsoft.com/office/drawing/2014/main" id="{372D2804-3A1C-4547-8209-7A3531B945F4}"/>
                </a:ext>
              </a:extLst>
            </p:cNvPr>
            <p:cNvSpPr/>
            <p:nvPr/>
          </p:nvSpPr>
          <p:spPr>
            <a:xfrm>
              <a:off x="1459550" y="1963768"/>
              <a:ext cx="1404546" cy="714274"/>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Contenuto</a:t>
              </a:r>
            </a:p>
          </p:txBody>
        </p:sp>
        <p:cxnSp>
          <p:nvCxnSpPr>
            <p:cNvPr id="6" name="Connettore diritto 5">
              <a:extLst>
                <a:ext uri="{FF2B5EF4-FFF2-40B4-BE49-F238E27FC236}">
                  <a16:creationId xmlns:a16="http://schemas.microsoft.com/office/drawing/2014/main" id="{E41D6C08-2074-4968-BE6B-381A0E2F2246}"/>
                </a:ext>
              </a:extLst>
            </p:cNvPr>
            <p:cNvCxnSpPr/>
            <p:nvPr/>
          </p:nvCxnSpPr>
          <p:spPr>
            <a:xfrm>
              <a:off x="1008385" y="1262953"/>
              <a:ext cx="0" cy="10579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ttore 2 10">
              <a:extLst>
                <a:ext uri="{FF2B5EF4-FFF2-40B4-BE49-F238E27FC236}">
                  <a16:creationId xmlns:a16="http://schemas.microsoft.com/office/drawing/2014/main" id="{9DBB8565-C88E-43FF-94DB-E46CF648651A}"/>
                </a:ext>
              </a:extLst>
            </p:cNvPr>
            <p:cNvCxnSpPr>
              <a:endCxn id="21" idx="1"/>
            </p:cNvCxnSpPr>
            <p:nvPr/>
          </p:nvCxnSpPr>
          <p:spPr>
            <a:xfrm>
              <a:off x="1008385" y="2320905"/>
              <a:ext cx="45116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Ovale 12">
              <a:extLst>
                <a:ext uri="{FF2B5EF4-FFF2-40B4-BE49-F238E27FC236}">
                  <a16:creationId xmlns:a16="http://schemas.microsoft.com/office/drawing/2014/main" id="{6B14D49E-BA2D-489B-9158-9D82601D7F7A}"/>
                </a:ext>
              </a:extLst>
            </p:cNvPr>
            <p:cNvSpPr/>
            <p:nvPr/>
          </p:nvSpPr>
          <p:spPr>
            <a:xfrm>
              <a:off x="3492661" y="404664"/>
              <a:ext cx="468052" cy="468053"/>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it-IT" sz="1600" b="1" dirty="0">
                  <a:solidFill>
                    <a:schemeClr val="tx1"/>
                  </a:solidFill>
                  <a:latin typeface="Arial" panose="020B0604020202020204" pitchFamily="34" charset="0"/>
                  <a:cs typeface="Arial" panose="020B0604020202020204" pitchFamily="34" charset="0"/>
                </a:rPr>
                <a:t>1</a:t>
              </a:r>
            </a:p>
          </p:txBody>
        </p:sp>
        <p:sp>
          <p:nvSpPr>
            <p:cNvPr id="26" name="Ovale 25">
              <a:extLst>
                <a:ext uri="{FF2B5EF4-FFF2-40B4-BE49-F238E27FC236}">
                  <a16:creationId xmlns:a16="http://schemas.microsoft.com/office/drawing/2014/main" id="{89883F6D-6848-4618-BD31-5653BA3687D3}"/>
                </a:ext>
              </a:extLst>
            </p:cNvPr>
            <p:cNvSpPr/>
            <p:nvPr/>
          </p:nvSpPr>
          <p:spPr>
            <a:xfrm>
              <a:off x="3456657" y="1340768"/>
              <a:ext cx="468052" cy="468053"/>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it-IT" sz="1600" b="1" dirty="0">
                  <a:solidFill>
                    <a:schemeClr val="tx1"/>
                  </a:solidFill>
                  <a:latin typeface="Arial" panose="020B0604020202020204" pitchFamily="34" charset="0"/>
                  <a:cs typeface="Arial" panose="020B0604020202020204" pitchFamily="34" charset="0"/>
                </a:rPr>
                <a:t>2</a:t>
              </a:r>
            </a:p>
          </p:txBody>
        </p:sp>
        <p:sp>
          <p:nvSpPr>
            <p:cNvPr id="27" name="Ovale 26">
              <a:extLst>
                <a:ext uri="{FF2B5EF4-FFF2-40B4-BE49-F238E27FC236}">
                  <a16:creationId xmlns:a16="http://schemas.microsoft.com/office/drawing/2014/main" id="{920C6B89-E9EC-43A1-80E3-200802EDFE91}"/>
                </a:ext>
              </a:extLst>
            </p:cNvPr>
            <p:cNvSpPr/>
            <p:nvPr/>
          </p:nvSpPr>
          <p:spPr>
            <a:xfrm>
              <a:off x="3456657" y="2348880"/>
              <a:ext cx="468052" cy="468053"/>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it-IT" sz="1600" b="1" dirty="0">
                  <a:solidFill>
                    <a:schemeClr val="tx1"/>
                  </a:solidFill>
                  <a:latin typeface="Arial" panose="020B0604020202020204" pitchFamily="34" charset="0"/>
                  <a:cs typeface="Arial" panose="020B0604020202020204" pitchFamily="34" charset="0"/>
                </a:rPr>
                <a:t>3</a:t>
              </a:r>
            </a:p>
          </p:txBody>
        </p:sp>
        <p:sp>
          <p:nvSpPr>
            <p:cNvPr id="30" name="Ovale 29">
              <a:extLst>
                <a:ext uri="{FF2B5EF4-FFF2-40B4-BE49-F238E27FC236}">
                  <a16:creationId xmlns:a16="http://schemas.microsoft.com/office/drawing/2014/main" id="{48E4BE1B-0463-4F90-9F0C-F6DFC6B1D56A}"/>
                </a:ext>
              </a:extLst>
            </p:cNvPr>
            <p:cNvSpPr/>
            <p:nvPr/>
          </p:nvSpPr>
          <p:spPr>
            <a:xfrm>
              <a:off x="3456657" y="3573016"/>
              <a:ext cx="468052" cy="468053"/>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it-IT" sz="1600" b="1" dirty="0">
                  <a:solidFill>
                    <a:schemeClr val="tx1"/>
                  </a:solidFill>
                  <a:latin typeface="Arial" panose="020B0604020202020204" pitchFamily="34" charset="0"/>
                  <a:cs typeface="Arial" panose="020B0604020202020204" pitchFamily="34" charset="0"/>
                </a:rPr>
                <a:t>4</a:t>
              </a:r>
            </a:p>
          </p:txBody>
        </p:sp>
        <p:sp>
          <p:nvSpPr>
            <p:cNvPr id="31" name="Ovale 30">
              <a:extLst>
                <a:ext uri="{FF2B5EF4-FFF2-40B4-BE49-F238E27FC236}">
                  <a16:creationId xmlns:a16="http://schemas.microsoft.com/office/drawing/2014/main" id="{C2988F21-E860-49C6-9F13-17FA0AC00B62}"/>
                </a:ext>
              </a:extLst>
            </p:cNvPr>
            <p:cNvSpPr/>
            <p:nvPr/>
          </p:nvSpPr>
          <p:spPr>
            <a:xfrm>
              <a:off x="3456657" y="4617131"/>
              <a:ext cx="468052" cy="468053"/>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it-IT" sz="1600" b="1" dirty="0">
                  <a:solidFill>
                    <a:schemeClr val="tx1"/>
                  </a:solidFill>
                  <a:latin typeface="Arial" panose="020B0604020202020204" pitchFamily="34" charset="0"/>
                  <a:cs typeface="Arial" panose="020B0604020202020204" pitchFamily="34" charset="0"/>
                </a:rPr>
                <a:t>5</a:t>
              </a:r>
            </a:p>
          </p:txBody>
        </p:sp>
        <p:sp>
          <p:nvSpPr>
            <p:cNvPr id="32" name="Ovale 31">
              <a:extLst>
                <a:ext uri="{FF2B5EF4-FFF2-40B4-BE49-F238E27FC236}">
                  <a16:creationId xmlns:a16="http://schemas.microsoft.com/office/drawing/2014/main" id="{2685E07E-BA91-4B73-923B-9E1780411422}"/>
                </a:ext>
              </a:extLst>
            </p:cNvPr>
            <p:cNvSpPr/>
            <p:nvPr/>
          </p:nvSpPr>
          <p:spPr>
            <a:xfrm>
              <a:off x="3456657" y="5625243"/>
              <a:ext cx="468052" cy="468053"/>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r>
                <a:rPr lang="it-IT" sz="1600" b="1" dirty="0">
                  <a:solidFill>
                    <a:schemeClr val="tx1"/>
                  </a:solidFill>
                  <a:latin typeface="Arial" panose="020B0604020202020204" pitchFamily="34" charset="0"/>
                  <a:cs typeface="Arial" panose="020B0604020202020204" pitchFamily="34" charset="0"/>
                </a:rPr>
                <a:t>6</a:t>
              </a:r>
            </a:p>
          </p:txBody>
        </p:sp>
      </p:grpSp>
      <p:sp>
        <p:nvSpPr>
          <p:cNvPr id="22" name="Sottotitolo 5">
            <a:extLst>
              <a:ext uri="{FF2B5EF4-FFF2-40B4-BE49-F238E27FC236}">
                <a16:creationId xmlns:a16="http://schemas.microsoft.com/office/drawing/2014/main" id="{8DBEF846-C86C-4870-BD32-817A1A126F0E}"/>
              </a:ext>
            </a:extLst>
          </p:cNvPr>
          <p:cNvSpPr txBox="1">
            <a:spLocks/>
          </p:cNvSpPr>
          <p:nvPr/>
        </p:nvSpPr>
        <p:spPr>
          <a:xfrm>
            <a:off x="9217297" y="4869160"/>
            <a:ext cx="2590006" cy="1828800"/>
          </a:xfrm>
          <a:prstGeom prst="rect">
            <a:avLst/>
          </a:prstGeom>
        </p:spPr>
        <p:txBody>
          <a:bodyPr vert="horz" lIns="91440" tIns="45720" rIns="91440" bIns="45720" rtlCol="0" anchor="ctr">
            <a:normAutofit/>
          </a:bodyPr>
          <a:lstStyle>
            <a:lvl1pPr marL="0" indent="0" algn="l" defTabSz="914400" rtl="0" eaLnBrk="1" latinLnBrk="0" hangingPunct="1">
              <a:spcBef>
                <a:spcPct val="20000"/>
              </a:spcBef>
              <a:buClr>
                <a:schemeClr val="accent1"/>
              </a:buClr>
              <a:buFont typeface="Wingdings 2" pitchFamily="18" charset="2"/>
              <a:buNone/>
              <a:defRPr sz="1900" kern="1200" spc="150" baseline="0">
                <a:solidFill>
                  <a:srgbClr val="FFFFFF"/>
                </a:solidFill>
                <a:latin typeface="+mn-lt"/>
                <a:ea typeface="+mn-ea"/>
                <a:cs typeface="+mn-cs"/>
              </a:defRPr>
            </a:lvl1pPr>
            <a:lvl2pPr marL="457200" indent="0" algn="ctr" defTabSz="914400" rtl="0" eaLnBrk="1" latinLnBrk="0" hangingPunct="1">
              <a:spcBef>
                <a:spcPct val="20000"/>
              </a:spcBef>
              <a:buClr>
                <a:schemeClr val="accent2"/>
              </a:buClr>
              <a:buFont typeface="Wingdings" pitchFamily="2" charset="2"/>
              <a:buNone/>
              <a:defRPr sz="1800" kern="1200" spc="100" baseline="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Wingdings" pitchFamily="2" charset="2"/>
              <a:buNone/>
              <a:defRPr sz="1600" kern="1200" spc="100" baseline="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Wingdings" pitchFamily="2" charset="2"/>
              <a:buNone/>
              <a:defRPr sz="14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6"/>
              </a:buClr>
              <a:buFont typeface="Wingdings" pitchFamily="2" charset="2"/>
              <a:buNone/>
              <a:defRPr sz="1300" kern="1200" spc="1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Wingdings" pitchFamily="2" charset="2"/>
              <a:buNone/>
              <a:defRPr sz="12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Wingdings" pitchFamily="2" charset="2"/>
              <a:buNone/>
              <a:defRPr sz="12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Wingdings" pitchFamily="2" charset="2"/>
              <a:buNone/>
              <a:defRPr sz="12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5"/>
              </a:buClr>
              <a:buFont typeface="Wingdings" pitchFamily="2" charset="2"/>
              <a:buNone/>
              <a:defRPr sz="1200" kern="1200">
                <a:solidFill>
                  <a:schemeClr val="tx1">
                    <a:tint val="75000"/>
                  </a:schemeClr>
                </a:solidFill>
                <a:latin typeface="+mn-lt"/>
                <a:ea typeface="+mn-ea"/>
                <a:cs typeface="+mn-cs"/>
              </a:defRPr>
            </a:lvl9pPr>
          </a:lstStyle>
          <a:p>
            <a:endParaRPr lang="it-IT" sz="1400" dirty="0">
              <a:latin typeface="Arial" panose="020B0604020202020204" pitchFamily="34" charset="0"/>
              <a:cs typeface="Arial" panose="020B0604020202020204" pitchFamily="34" charset="0"/>
            </a:endParaRPr>
          </a:p>
          <a:p>
            <a:endParaRPr lang="it-IT" sz="1400" dirty="0">
              <a:latin typeface="Arial" panose="020B0604020202020204" pitchFamily="34" charset="0"/>
              <a:cs typeface="Arial" panose="020B0604020202020204" pitchFamily="34" charset="0"/>
            </a:endParaRPr>
          </a:p>
          <a:p>
            <a:endParaRPr lang="it-IT" sz="1400" dirty="0">
              <a:latin typeface="Arial" panose="020B0604020202020204" pitchFamily="34" charset="0"/>
              <a:cs typeface="Arial" panose="020B0604020202020204" pitchFamily="34" charset="0"/>
            </a:endParaRPr>
          </a:p>
          <a:p>
            <a:r>
              <a:rPr lang="it-IT" sz="1400" dirty="0">
                <a:latin typeface="Arial" panose="020B0604020202020204" pitchFamily="34" charset="0"/>
                <a:cs typeface="Arial" panose="020B0604020202020204" pitchFamily="34" charset="0"/>
                <a:hlinkClick r:id="rId4" action="ppaction://hlinksldjump"/>
              </a:rPr>
              <a:t>Nota 3</a:t>
            </a:r>
            <a:r>
              <a:rPr lang="it-IT" sz="1400" dirty="0">
                <a:latin typeface="Arial" panose="020B0604020202020204" pitchFamily="34" charset="0"/>
                <a:cs typeface="Arial" panose="020B0604020202020204" pitchFamily="34" charset="0"/>
              </a:rPr>
              <a:t> – Nota operativa</a:t>
            </a:r>
          </a:p>
        </p:txBody>
      </p:sp>
    </p:spTree>
    <p:extLst>
      <p:ext uri="{BB962C8B-B14F-4D97-AF65-F5344CB8AC3E}">
        <p14:creationId xmlns:p14="http://schemas.microsoft.com/office/powerpoint/2010/main" val="1464375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9217297" y="188640"/>
            <a:ext cx="2736578" cy="1828800"/>
          </a:xfrm>
        </p:spPr>
        <p:txBody>
          <a:bodyPr/>
          <a:lstStyle/>
          <a:p>
            <a:pPr algn="l"/>
            <a:r>
              <a:rPr lang="it-IT" sz="2400" b="1" dirty="0">
                <a:latin typeface="Arial" panose="020B0604020202020204" pitchFamily="34" charset="0"/>
                <a:cs typeface="Arial" panose="020B0604020202020204" pitchFamily="34" charset="0"/>
              </a:rPr>
              <a:t>Progetto formativo individuale</a:t>
            </a:r>
            <a:br>
              <a:rPr lang="it-IT" sz="2400" b="1" dirty="0">
                <a:latin typeface="Arial" panose="020B0604020202020204" pitchFamily="34" charset="0"/>
                <a:cs typeface="Arial" panose="020B0604020202020204" pitchFamily="34" charset="0"/>
              </a:rPr>
            </a:br>
            <a:endParaRPr lang="it-IT" sz="2400" b="1" dirty="0">
              <a:latin typeface="Arial" panose="020B0604020202020204" pitchFamily="34" charset="0"/>
              <a:cs typeface="Arial" panose="020B0604020202020204" pitchFamily="34" charset="0"/>
            </a:endParaRPr>
          </a:p>
        </p:txBody>
      </p:sp>
      <p:sp>
        <p:nvSpPr>
          <p:cNvPr id="28" name="Rettangolo arrotondato 27"/>
          <p:cNvSpPr/>
          <p:nvPr/>
        </p:nvSpPr>
        <p:spPr>
          <a:xfrm>
            <a:off x="648345" y="548680"/>
            <a:ext cx="2215751" cy="714273"/>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b="1" dirty="0">
                <a:solidFill>
                  <a:schemeClr val="tx1"/>
                </a:solidFill>
                <a:latin typeface="Arial" panose="020B0604020202020204" pitchFamily="34" charset="0"/>
                <a:cs typeface="Arial" panose="020B0604020202020204" pitchFamily="34" charset="0"/>
              </a:rPr>
              <a:t>PFI</a:t>
            </a:r>
            <a:endParaRPr lang="it-IT" altLang="it-IT" sz="1800" b="1" dirty="0">
              <a:solidFill>
                <a:schemeClr val="tx1"/>
              </a:solidFill>
              <a:latin typeface="Arial" panose="020B0604020202020204" pitchFamily="34" charset="0"/>
              <a:cs typeface="Arial" panose="020B0604020202020204" pitchFamily="34" charset="0"/>
            </a:endParaRPr>
          </a:p>
        </p:txBody>
      </p:sp>
      <p:sp>
        <p:nvSpPr>
          <p:cNvPr id="53" name="Rettangolo arrotondato 52"/>
          <p:cNvSpPr/>
          <p:nvPr/>
        </p:nvSpPr>
        <p:spPr>
          <a:xfrm>
            <a:off x="3661403" y="404664"/>
            <a:ext cx="5123846" cy="71427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Accoglienza</a:t>
            </a:r>
          </a:p>
        </p:txBody>
      </p:sp>
      <p:sp>
        <p:nvSpPr>
          <p:cNvPr id="62" name="Sottotitolo 5">
            <a:extLst>
              <a:ext uri="{FF2B5EF4-FFF2-40B4-BE49-F238E27FC236}">
                <a16:creationId xmlns:a16="http://schemas.microsoft.com/office/drawing/2014/main" id="{8948CE1F-B418-4627-8067-066121451706}"/>
              </a:ext>
            </a:extLst>
          </p:cNvPr>
          <p:cNvSpPr>
            <a:spLocks noGrp="1"/>
          </p:cNvSpPr>
          <p:nvPr>
            <p:ph type="subTitle" idx="1"/>
          </p:nvPr>
        </p:nvSpPr>
        <p:spPr>
          <a:xfrm>
            <a:off x="9217297" y="2392288"/>
            <a:ext cx="2590006" cy="1828800"/>
          </a:xfrm>
        </p:spPr>
        <p:txBody>
          <a:bodyPr/>
          <a:lstStyle/>
          <a:p>
            <a:r>
              <a:rPr lang="it-IT" dirty="0">
                <a:latin typeface="Arial" panose="020B0604020202020204" pitchFamily="34" charset="0"/>
                <a:cs typeface="Arial" panose="020B0604020202020204" pitchFamily="34" charset="0"/>
              </a:rPr>
              <a:t>Indicazioni per una procedura base di personalizzazione</a:t>
            </a:r>
          </a:p>
        </p:txBody>
      </p:sp>
      <p:sp>
        <p:nvSpPr>
          <p:cNvPr id="15" name="Rettangolo arrotondato 52">
            <a:extLst>
              <a:ext uri="{FF2B5EF4-FFF2-40B4-BE49-F238E27FC236}">
                <a16:creationId xmlns:a16="http://schemas.microsoft.com/office/drawing/2014/main" id="{57BB3BBA-8ED8-49C3-B0A6-3B07330FD84D}"/>
              </a:ext>
            </a:extLst>
          </p:cNvPr>
          <p:cNvSpPr/>
          <p:nvPr/>
        </p:nvSpPr>
        <p:spPr>
          <a:xfrm flipH="1">
            <a:off x="3672681" y="1268760"/>
            <a:ext cx="5112568" cy="71427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Orientamento</a:t>
            </a:r>
          </a:p>
        </p:txBody>
      </p:sp>
      <p:sp>
        <p:nvSpPr>
          <p:cNvPr id="17" name="Rettangolo arrotondato 52">
            <a:extLst>
              <a:ext uri="{FF2B5EF4-FFF2-40B4-BE49-F238E27FC236}">
                <a16:creationId xmlns:a16="http://schemas.microsoft.com/office/drawing/2014/main" id="{E7B11DAE-FFB3-452C-AD34-BB041F29B6AB}"/>
              </a:ext>
            </a:extLst>
          </p:cNvPr>
          <p:cNvSpPr/>
          <p:nvPr/>
        </p:nvSpPr>
        <p:spPr>
          <a:xfrm>
            <a:off x="3673941" y="2132856"/>
            <a:ext cx="5112568" cy="797895"/>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Recupero e/o consolidamento delle competenze; acquisizione di competenze di cittadinanza</a:t>
            </a:r>
          </a:p>
        </p:txBody>
      </p:sp>
      <p:sp>
        <p:nvSpPr>
          <p:cNvPr id="18" name="Rettangolo arrotondato 52">
            <a:extLst>
              <a:ext uri="{FF2B5EF4-FFF2-40B4-BE49-F238E27FC236}">
                <a16:creationId xmlns:a16="http://schemas.microsoft.com/office/drawing/2014/main" id="{22EF5964-55A0-4B8A-8896-A633517C9C9A}"/>
              </a:ext>
            </a:extLst>
          </p:cNvPr>
          <p:cNvSpPr/>
          <p:nvPr/>
        </p:nvSpPr>
        <p:spPr>
          <a:xfrm flipH="1">
            <a:off x="3672681" y="3071863"/>
            <a:ext cx="5112568" cy="71427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Acquisizione di crediti per la qualifica </a:t>
            </a:r>
            <a:r>
              <a:rPr lang="it-IT" altLang="it-IT" sz="1600" dirty="0" err="1">
                <a:solidFill>
                  <a:schemeClr val="tx1"/>
                </a:solidFill>
                <a:latin typeface="Arial" panose="020B0604020202020204" pitchFamily="34" charset="0"/>
                <a:cs typeface="Arial" panose="020B0604020202020204" pitchFamily="34" charset="0"/>
              </a:rPr>
              <a:t>IeFP</a:t>
            </a:r>
            <a:r>
              <a:rPr lang="it-IT" altLang="it-IT" sz="1600" dirty="0">
                <a:solidFill>
                  <a:schemeClr val="tx1"/>
                </a:solidFill>
                <a:latin typeface="Arial" panose="020B0604020202020204" pitchFamily="34" charset="0"/>
                <a:cs typeface="Arial" panose="020B0604020202020204" pitchFamily="34" charset="0"/>
              </a:rPr>
              <a:t> o in vista di </a:t>
            </a:r>
            <a:r>
              <a:rPr lang="it-IT" altLang="it-IT" sz="1600" dirty="0" err="1">
                <a:solidFill>
                  <a:schemeClr val="tx1"/>
                </a:solidFill>
                <a:latin typeface="Arial" panose="020B0604020202020204" pitchFamily="34" charset="0"/>
                <a:cs typeface="Arial" panose="020B0604020202020204" pitchFamily="34" charset="0"/>
              </a:rPr>
              <a:t>ri</a:t>
            </a:r>
            <a:r>
              <a:rPr lang="it-IT" altLang="it-IT" sz="1600" dirty="0">
                <a:solidFill>
                  <a:schemeClr val="tx1"/>
                </a:solidFill>
                <a:latin typeface="Arial" panose="020B0604020202020204" pitchFamily="34" charset="0"/>
                <a:cs typeface="Arial" panose="020B0604020202020204" pitchFamily="34" charset="0"/>
              </a:rPr>
              <a:t>-orientamento in uscita</a:t>
            </a:r>
          </a:p>
        </p:txBody>
      </p:sp>
      <p:sp>
        <p:nvSpPr>
          <p:cNvPr id="19" name="Rettangolo arrotondato 52">
            <a:extLst>
              <a:ext uri="{FF2B5EF4-FFF2-40B4-BE49-F238E27FC236}">
                <a16:creationId xmlns:a16="http://schemas.microsoft.com/office/drawing/2014/main" id="{6ADCD237-5C26-4AA6-91A8-FB2A50A79C8F}"/>
              </a:ext>
            </a:extLst>
          </p:cNvPr>
          <p:cNvSpPr/>
          <p:nvPr/>
        </p:nvSpPr>
        <p:spPr>
          <a:xfrm flipH="1">
            <a:off x="3672681" y="3943218"/>
            <a:ext cx="5112568" cy="71427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Recupero di debiti a seguito di </a:t>
            </a:r>
            <a:r>
              <a:rPr lang="it-IT" altLang="it-IT" sz="1600" dirty="0" err="1">
                <a:solidFill>
                  <a:schemeClr val="tx1"/>
                </a:solidFill>
                <a:latin typeface="Arial" panose="020B0604020202020204" pitchFamily="34" charset="0"/>
                <a:cs typeface="Arial" panose="020B0604020202020204" pitchFamily="34" charset="0"/>
              </a:rPr>
              <a:t>ri</a:t>
            </a:r>
            <a:r>
              <a:rPr lang="it-IT" altLang="it-IT" sz="1600" dirty="0">
                <a:solidFill>
                  <a:schemeClr val="tx1"/>
                </a:solidFill>
                <a:latin typeface="Arial" panose="020B0604020202020204" pitchFamily="34" charset="0"/>
                <a:cs typeface="Arial" panose="020B0604020202020204" pitchFamily="34" charset="0"/>
              </a:rPr>
              <a:t>-orientamento in ingresso</a:t>
            </a:r>
          </a:p>
        </p:txBody>
      </p:sp>
      <p:sp>
        <p:nvSpPr>
          <p:cNvPr id="22" name="Rettangolo arrotondato 52">
            <a:extLst>
              <a:ext uri="{FF2B5EF4-FFF2-40B4-BE49-F238E27FC236}">
                <a16:creationId xmlns:a16="http://schemas.microsoft.com/office/drawing/2014/main" id="{E1721943-3CBB-429E-A6BB-290476A6A379}"/>
              </a:ext>
            </a:extLst>
          </p:cNvPr>
          <p:cNvSpPr/>
          <p:nvPr/>
        </p:nvSpPr>
        <p:spPr>
          <a:xfrm flipH="1">
            <a:off x="3661403" y="4801183"/>
            <a:ext cx="5112568" cy="71427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Contenimento di alunni «difficili»</a:t>
            </a:r>
          </a:p>
        </p:txBody>
      </p:sp>
      <p:sp>
        <p:nvSpPr>
          <p:cNvPr id="23" name="Rettangolo arrotondato 52">
            <a:extLst>
              <a:ext uri="{FF2B5EF4-FFF2-40B4-BE49-F238E27FC236}">
                <a16:creationId xmlns:a16="http://schemas.microsoft.com/office/drawing/2014/main" id="{79777930-E9A1-45F3-B290-77037F65F4F0}"/>
              </a:ext>
            </a:extLst>
          </p:cNvPr>
          <p:cNvSpPr/>
          <p:nvPr/>
        </p:nvSpPr>
        <p:spPr>
          <a:xfrm flipH="1">
            <a:off x="3642629" y="5645758"/>
            <a:ext cx="5112568" cy="714273"/>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altLang="it-IT" sz="1600" dirty="0">
                <a:solidFill>
                  <a:schemeClr val="tx1"/>
                </a:solidFill>
                <a:latin typeface="Arial" panose="020B0604020202020204" pitchFamily="34" charset="0"/>
                <a:cs typeface="Arial" panose="020B0604020202020204" pitchFamily="34" charset="0"/>
              </a:rPr>
              <a:t>Eventuale alfabetizzazione degli stranieri </a:t>
            </a:r>
          </a:p>
        </p:txBody>
      </p:sp>
      <p:sp>
        <p:nvSpPr>
          <p:cNvPr id="33" name="Rettangolo arrotondato 7">
            <a:extLst>
              <a:ext uri="{FF2B5EF4-FFF2-40B4-BE49-F238E27FC236}">
                <a16:creationId xmlns:a16="http://schemas.microsoft.com/office/drawing/2014/main" id="{942CDDC6-7148-40B2-9ACA-EE26BE20F747}"/>
              </a:ext>
            </a:extLst>
          </p:cNvPr>
          <p:cNvSpPr/>
          <p:nvPr/>
        </p:nvSpPr>
        <p:spPr>
          <a:xfrm>
            <a:off x="380122" y="2276872"/>
            <a:ext cx="2644487" cy="2481373"/>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fontAlgn="base">
              <a:spcBef>
                <a:spcPct val="0"/>
              </a:spcBef>
              <a:spcAft>
                <a:spcPct val="0"/>
              </a:spcAft>
            </a:pPr>
            <a:r>
              <a:rPr lang="it-IT" sz="1600" dirty="0">
                <a:solidFill>
                  <a:schemeClr val="tx1"/>
                </a:solidFill>
                <a:latin typeface="Arial" panose="020B0604020202020204" pitchFamily="34" charset="0"/>
                <a:cs typeface="Arial" panose="020B0604020202020204" pitchFamily="34" charset="0"/>
              </a:rPr>
              <a:t>necessità di personalizzare gli apprendimenti al fine di corrispondere efficacemente alle esigenze dei propri allievi, nel rispetto degli stili e dei ritmi di apprendimento di ciascuno</a:t>
            </a:r>
            <a:endParaRPr lang="it-IT" altLang="it-IT" sz="1600" dirty="0">
              <a:solidFill>
                <a:schemeClr val="tx1"/>
              </a:solidFill>
              <a:latin typeface="Arial" panose="020B0604020202020204" pitchFamily="34" charset="0"/>
              <a:cs typeface="Arial" panose="020B0604020202020204" pitchFamily="34" charset="0"/>
            </a:endParaRPr>
          </a:p>
        </p:txBody>
      </p:sp>
      <p:cxnSp>
        <p:nvCxnSpPr>
          <p:cNvPr id="34" name="Connettore 2 33">
            <a:extLst>
              <a:ext uri="{FF2B5EF4-FFF2-40B4-BE49-F238E27FC236}">
                <a16:creationId xmlns:a16="http://schemas.microsoft.com/office/drawing/2014/main" id="{C140247E-725C-4DBE-A215-635510547950}"/>
              </a:ext>
            </a:extLst>
          </p:cNvPr>
          <p:cNvCxnSpPr>
            <a:cxnSpLocks/>
          </p:cNvCxnSpPr>
          <p:nvPr/>
        </p:nvCxnSpPr>
        <p:spPr>
          <a:xfrm>
            <a:off x="1756221" y="1262953"/>
            <a:ext cx="0" cy="10139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Freccia destra con strisce 34">
            <a:extLst>
              <a:ext uri="{FF2B5EF4-FFF2-40B4-BE49-F238E27FC236}">
                <a16:creationId xmlns:a16="http://schemas.microsoft.com/office/drawing/2014/main" id="{9F87F63E-F029-4074-983C-B4DAE379F27B}"/>
              </a:ext>
            </a:extLst>
          </p:cNvPr>
          <p:cNvSpPr/>
          <p:nvPr/>
        </p:nvSpPr>
        <p:spPr>
          <a:xfrm>
            <a:off x="3123465" y="3118513"/>
            <a:ext cx="358544" cy="696045"/>
          </a:xfrm>
          <a:prstGeom prst="stripedRightArrow">
            <a:avLst/>
          </a:prstGeom>
          <a:solidFill>
            <a:schemeClr val="accent1">
              <a:lumMod val="60000"/>
              <a:lumOff val="40000"/>
              <a:alpha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41482469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glia">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Griglia">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Città">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3016</TotalTime>
  <Words>2415</Words>
  <Application>Microsoft Office PowerPoint</Application>
  <PresentationFormat>Personalizzato</PresentationFormat>
  <Paragraphs>234</Paragraphs>
  <Slides>20</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20</vt:i4>
      </vt:variant>
    </vt:vector>
  </HeadingPairs>
  <TitlesOfParts>
    <vt:vector size="25" baseType="lpstr">
      <vt:lpstr>Arial</vt:lpstr>
      <vt:lpstr>Franklin Gothic Medium</vt:lpstr>
      <vt:lpstr>Wingdings</vt:lpstr>
      <vt:lpstr>Wingdings 2</vt:lpstr>
      <vt:lpstr>Griglia</vt:lpstr>
      <vt:lpstr>Il nuovo modello didattico</vt:lpstr>
      <vt:lpstr>PERSONALIZ-ZAZIONE</vt:lpstr>
      <vt:lpstr>VALUTAZIONE PROGRESSIVA</vt:lpstr>
      <vt:lpstr>Progetto formativo individuale </vt:lpstr>
      <vt:lpstr>Progetto formativo individuale </vt:lpstr>
      <vt:lpstr>Progetto formativo individuale </vt:lpstr>
      <vt:lpstr>Progetto formativo individuale </vt:lpstr>
      <vt:lpstr>Progetto formativo individuale </vt:lpstr>
      <vt:lpstr>Progetto formativo individuale </vt:lpstr>
      <vt:lpstr>Progetto formativo individuale </vt:lpstr>
      <vt:lpstr>Progetto formativo individuale </vt:lpstr>
      <vt:lpstr>Progetto formativo individuale </vt:lpstr>
      <vt:lpstr>Nota 1 definizioni di apprendimen-to formale, non formale e informale</vt:lpstr>
      <vt:lpstr>Nota 2 spunto di riflessione: cosa succede al termine del primo anno?</vt:lpstr>
      <vt:lpstr>Nota 2 spunto di riflessione: cosa succede al termine del primo anno?</vt:lpstr>
      <vt:lpstr>Nota 2 spunto di riflessione: cosa succede al termine del primo anno?</vt:lpstr>
      <vt:lpstr>Nota 2 spunto di riflessione: cosa succede al termine del primo anno?</vt:lpstr>
      <vt:lpstr>Nota 2 spunto di riflessione: cosa succede al termine del primo anno?</vt:lpstr>
      <vt:lpstr>Nota 2 spunto di riflessione: cosa succede al termine del primo anno?</vt:lpstr>
      <vt:lpstr>Nota 3 nota operativa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kkk</dc:title>
  <dc:creator>Gabriele</dc:creator>
  <cp:lastModifiedBy>hp</cp:lastModifiedBy>
  <cp:revision>140</cp:revision>
  <dcterms:created xsi:type="dcterms:W3CDTF">2018-05-02T14:58:22Z</dcterms:created>
  <dcterms:modified xsi:type="dcterms:W3CDTF">2019-03-20T15:53:17Z</dcterms:modified>
</cp:coreProperties>
</file>