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9" r:id="rId3"/>
    <p:sldId id="361" r:id="rId4"/>
    <p:sldId id="257" r:id="rId5"/>
    <p:sldId id="307" r:id="rId6"/>
    <p:sldId id="354" r:id="rId7"/>
    <p:sldId id="365" r:id="rId8"/>
    <p:sldId id="355" r:id="rId9"/>
    <p:sldId id="364" r:id="rId10"/>
    <p:sldId id="366" r:id="rId11"/>
    <p:sldId id="358" r:id="rId12"/>
    <p:sldId id="368" r:id="rId13"/>
    <p:sldId id="357" r:id="rId14"/>
    <p:sldId id="367" r:id="rId15"/>
    <p:sldId id="375" r:id="rId16"/>
    <p:sldId id="369" r:id="rId17"/>
    <p:sldId id="373" r:id="rId18"/>
    <p:sldId id="371" r:id="rId19"/>
    <p:sldId id="372" r:id="rId20"/>
    <p:sldId id="376" r:id="rId21"/>
    <p:sldId id="377" r:id="rId22"/>
    <p:sldId id="378" r:id="rId23"/>
    <p:sldId id="379" r:id="rId24"/>
    <p:sldId id="380" r:id="rId25"/>
    <p:sldId id="381" r:id="rId26"/>
    <p:sldId id="386" r:id="rId27"/>
    <p:sldId id="387" r:id="rId28"/>
    <p:sldId id="388" r:id="rId29"/>
    <p:sldId id="389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 Marca Caterina" initials="LM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7976" autoAdjust="0"/>
  </p:normalViewPr>
  <p:slideViewPr>
    <p:cSldViewPr>
      <p:cViewPr>
        <p:scale>
          <a:sx n="90" d="100"/>
          <a:sy n="90" d="100"/>
        </p:scale>
        <p:origin x="-30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456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030183727034119E-2"/>
          <c:y val="7.4548702245552642E-2"/>
          <c:w val="0.6685122484689414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Foglio2!$C$3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Foglio2!$B$4:$B$9</c:f>
              <c:strCache>
                <c:ptCount val="6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  <c:pt idx="4">
                  <c:v>5E</c:v>
                </c:pt>
                <c:pt idx="5">
                  <c:v>5F</c:v>
                </c:pt>
              </c:strCache>
            </c:strRef>
          </c:cat>
          <c:val>
            <c:numRef>
              <c:f>Foglio2!$C$4:$C$9</c:f>
              <c:numCache>
                <c:formatCode>General</c:formatCode>
                <c:ptCount val="6"/>
                <c:pt idx="0">
                  <c:v>2.4</c:v>
                </c:pt>
                <c:pt idx="1">
                  <c:v>2</c:v>
                </c:pt>
                <c:pt idx="2">
                  <c:v>2</c:v>
                </c:pt>
                <c:pt idx="3">
                  <c:v>1.7</c:v>
                </c:pt>
                <c:pt idx="4">
                  <c:v>1.9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Foglio2!$D$3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Foglio2!$B$4:$B$9</c:f>
              <c:strCache>
                <c:ptCount val="6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  <c:pt idx="4">
                  <c:v>5E</c:v>
                </c:pt>
                <c:pt idx="5">
                  <c:v>5F</c:v>
                </c:pt>
              </c:strCache>
            </c:strRef>
          </c:cat>
          <c:val>
            <c:numRef>
              <c:f>Foglio2!$D$4:$D$9</c:f>
              <c:numCache>
                <c:formatCode>General</c:formatCode>
                <c:ptCount val="6"/>
                <c:pt idx="0">
                  <c:v>3</c:v>
                </c:pt>
                <c:pt idx="1">
                  <c:v>2.8</c:v>
                </c:pt>
                <c:pt idx="2">
                  <c:v>2.4</c:v>
                </c:pt>
                <c:pt idx="3">
                  <c:v>2.2000000000000002</c:v>
                </c:pt>
                <c:pt idx="4">
                  <c:v>2.5</c:v>
                </c:pt>
                <c:pt idx="5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76128"/>
        <c:axId val="152177664"/>
      </c:barChart>
      <c:catAx>
        <c:axId val="15217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2177664"/>
        <c:crosses val="autoZero"/>
        <c:auto val="1"/>
        <c:lblAlgn val="ctr"/>
        <c:lblOffset val="100"/>
        <c:noMultiLvlLbl val="0"/>
      </c:catAx>
      <c:valAx>
        <c:axId val="15217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176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Foglio2!$K$35</c:f>
              <c:strCache>
                <c:ptCount val="1"/>
                <c:pt idx="0">
                  <c:v>NR</c:v>
                </c:pt>
              </c:strCache>
            </c:strRef>
          </c:tx>
          <c:invertIfNegative val="0"/>
          <c:cat>
            <c:strRef>
              <c:f>Foglio2!$J$36:$J$41</c:f>
              <c:strCache>
                <c:ptCount val="6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  <c:pt idx="4">
                  <c:v>5E</c:v>
                </c:pt>
                <c:pt idx="5">
                  <c:v>5F</c:v>
                </c:pt>
              </c:strCache>
            </c:strRef>
          </c:cat>
          <c:val>
            <c:numRef>
              <c:f>Foglio2!$K$36:$K$41</c:f>
              <c:numCache>
                <c:formatCode>0</c:formatCode>
                <c:ptCount val="6"/>
                <c:pt idx="0">
                  <c:v>21.052631578947366</c:v>
                </c:pt>
                <c:pt idx="1">
                  <c:v>27.777777777777779</c:v>
                </c:pt>
                <c:pt idx="2">
                  <c:v>27.27272727272727</c:v>
                </c:pt>
                <c:pt idx="3">
                  <c:v>29.411764705882355</c:v>
                </c:pt>
                <c:pt idx="4">
                  <c:v>47.619047619047613</c:v>
                </c:pt>
                <c:pt idx="5">
                  <c:v>34.615384615384613</c:v>
                </c:pt>
              </c:numCache>
            </c:numRef>
          </c:val>
        </c:ser>
        <c:ser>
          <c:idx val="1"/>
          <c:order val="1"/>
          <c:tx>
            <c:strRef>
              <c:f>Foglio2!$L$35</c:f>
              <c:strCache>
                <c:ptCount val="1"/>
                <c:pt idx="0">
                  <c:v>B1</c:v>
                </c:pt>
              </c:strCache>
            </c:strRef>
          </c:tx>
          <c:invertIfNegative val="0"/>
          <c:cat>
            <c:strRef>
              <c:f>Foglio2!$J$36:$J$41</c:f>
              <c:strCache>
                <c:ptCount val="6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  <c:pt idx="4">
                  <c:v>5E</c:v>
                </c:pt>
                <c:pt idx="5">
                  <c:v>5F</c:v>
                </c:pt>
              </c:strCache>
            </c:strRef>
          </c:cat>
          <c:val>
            <c:numRef>
              <c:f>Foglio2!$L$36:$L$41</c:f>
              <c:numCache>
                <c:formatCode>0</c:formatCode>
                <c:ptCount val="6"/>
                <c:pt idx="0">
                  <c:v>63.157894736842103</c:v>
                </c:pt>
                <c:pt idx="1">
                  <c:v>66.666666666666657</c:v>
                </c:pt>
                <c:pt idx="2">
                  <c:v>54.54545454545454</c:v>
                </c:pt>
                <c:pt idx="3">
                  <c:v>70.588235294117652</c:v>
                </c:pt>
                <c:pt idx="4">
                  <c:v>38.095238095238095</c:v>
                </c:pt>
                <c:pt idx="5">
                  <c:v>53.846153846153847</c:v>
                </c:pt>
              </c:numCache>
            </c:numRef>
          </c:val>
        </c:ser>
        <c:ser>
          <c:idx val="2"/>
          <c:order val="2"/>
          <c:tx>
            <c:strRef>
              <c:f>Foglio2!$M$35</c:f>
              <c:strCache>
                <c:ptCount val="1"/>
                <c:pt idx="0">
                  <c:v>B2</c:v>
                </c:pt>
              </c:strCache>
            </c:strRef>
          </c:tx>
          <c:invertIfNegative val="0"/>
          <c:cat>
            <c:strRef>
              <c:f>Foglio2!$J$36:$J$41</c:f>
              <c:strCache>
                <c:ptCount val="6"/>
                <c:pt idx="0">
                  <c:v>5A</c:v>
                </c:pt>
                <c:pt idx="1">
                  <c:v>5B</c:v>
                </c:pt>
                <c:pt idx="2">
                  <c:v>5C</c:v>
                </c:pt>
                <c:pt idx="3">
                  <c:v>5D</c:v>
                </c:pt>
                <c:pt idx="4">
                  <c:v>5E</c:v>
                </c:pt>
                <c:pt idx="5">
                  <c:v>5F</c:v>
                </c:pt>
              </c:strCache>
            </c:strRef>
          </c:cat>
          <c:val>
            <c:numRef>
              <c:f>Foglio2!$M$36:$M$41</c:f>
              <c:numCache>
                <c:formatCode>0</c:formatCode>
                <c:ptCount val="6"/>
                <c:pt idx="0">
                  <c:v>15.789473684210526</c:v>
                </c:pt>
                <c:pt idx="1">
                  <c:v>5.5555555555555554</c:v>
                </c:pt>
                <c:pt idx="2">
                  <c:v>18.181818181818183</c:v>
                </c:pt>
                <c:pt idx="3">
                  <c:v>0</c:v>
                </c:pt>
                <c:pt idx="4">
                  <c:v>14.285714285714285</c:v>
                </c:pt>
                <c:pt idx="5">
                  <c:v>11.538461538461538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18336"/>
        <c:axId val="152720128"/>
      </c:barChart>
      <c:catAx>
        <c:axId val="152718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52720128"/>
        <c:crosses val="autoZero"/>
        <c:auto val="1"/>
        <c:lblAlgn val="ctr"/>
        <c:lblOffset val="100"/>
        <c:noMultiLvlLbl val="0"/>
      </c:catAx>
      <c:valAx>
        <c:axId val="1527201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52718336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728E5-4B4A-4C8B-93AE-C6803873BD2C}" type="datetimeFigureOut">
              <a:rPr lang="it-IT" smtClean="0"/>
              <a:pPr/>
              <a:t>28/09/2021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4B817-8A88-41AC-BDC7-3B8BA51240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7050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7D275-E12C-4DF0-A840-D04202F14727}" type="datetimeFigureOut">
              <a:rPr lang="it-IT" smtClean="0"/>
              <a:pPr/>
              <a:t>28/09/2021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04CE5-85FE-41D7-90C6-B863B6EA040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1497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4CE5-85FE-41D7-90C6-B863B6EA0408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2019  </a:t>
            </a:r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4CE5-85FE-41D7-90C6-B863B6EA0408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2019  </a:t>
            </a:r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4CE5-85FE-41D7-90C6-B863B6EA0408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4CE5-85FE-41D7-90C6-B863B6EA040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4CE5-85FE-41D7-90C6-B863B6EA0408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4CE5-85FE-41D7-90C6-B863B6EA0408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04CE5-85FE-41D7-90C6-B863B6EA0408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E76A-E2F1-44E6-81C6-EA87AB2B3D99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020D-5586-4FF3-8411-BCC16775D624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EC8F-C3FE-4EF8-B08F-AAC556D65AB0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F5FA-2B0A-4BCC-97C4-D87CACC15009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0465-943B-44B9-975F-E53AC4BBA20B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4DE-2EE7-4BEB-ACF8-3773332E88A2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252BA-D7E0-4409-B9D0-A0DD56AF650E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4C10-EE83-4AE5-A4F2-70AAF5969DDE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758E-FDE7-4DC0-BE0C-B207653C6390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58F1-12F3-4F12-AC27-8A788273690E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AEAA-AD38-4056-9318-CA7B4BE72DAA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A06C-20BC-4189-A4E7-8313A8D19718}" type="datetime1">
              <a:rPr lang="it-IT" smtClean="0"/>
              <a:pPr/>
              <a:t>28/09/2021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83F3A-B5BF-44B6-A346-D9D8C19642C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Dj_pXbnc7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425"/>
            <a:ext cx="4896544" cy="618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1600" dirty="0"/>
              <a:t>INVALSI 21 - Distribuzione degli studenti nei livelli di apprendimento MATEMATICA</a:t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> </a:t>
            </a:r>
            <a:r>
              <a:rPr lang="it-IT" sz="1600" dirty="0" smtClean="0"/>
              <a:t>                                         Istituti </a:t>
            </a:r>
            <a:r>
              <a:rPr lang="it-IT" sz="1600" dirty="0"/>
              <a:t>Professionali e </a:t>
            </a:r>
            <a:r>
              <a:rPr lang="it-IT" sz="1600" dirty="0" err="1"/>
              <a:t>IeFP</a:t>
            </a:r>
            <a:r>
              <a:rPr lang="it-IT" sz="1600" dirty="0"/>
              <a:t> statali					</a:t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12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1380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1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 l="15933" t="17995" r="78545" b="72868"/>
          <a:stretch>
            <a:fillRect/>
          </a:stretch>
        </p:blipFill>
        <p:spPr bwMode="auto">
          <a:xfrm>
            <a:off x="7286644" y="142852"/>
            <a:ext cx="1643074" cy="157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71472" y="42860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b="1" i="1" dirty="0" smtClean="0">
                <a:latin typeface="+mj-lt"/>
                <a:ea typeface="Calibri" pitchFamily="34" charset="0"/>
                <a:cs typeface="Arial" pitchFamily="34" charset="0"/>
              </a:rPr>
              <a:t>RISULTATI IN INGLESE ASCOLTO CLASSI QUINTE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643702" y="4214818"/>
            <a:ext cx="187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NR non raggiunto livello B1</a:t>
            </a:r>
          </a:p>
          <a:p>
            <a:r>
              <a:rPr lang="it-IT" sz="1200" dirty="0"/>
              <a:t>B1 livello intermedio</a:t>
            </a:r>
          </a:p>
          <a:p>
            <a:r>
              <a:rPr lang="it-IT" sz="1200" dirty="0"/>
              <a:t>B2 livello </a:t>
            </a:r>
            <a:r>
              <a:rPr lang="it-IT" sz="1200" dirty="0" err="1"/>
              <a:t>pre</a:t>
            </a:r>
            <a:r>
              <a:rPr lang="it-IT" sz="1200" dirty="0"/>
              <a:t>- avanzato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4691"/>
              </p:ext>
            </p:extLst>
          </p:nvPr>
        </p:nvGraphicFramePr>
        <p:xfrm>
          <a:off x="6643702" y="2204864"/>
          <a:ext cx="2286016" cy="1556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</a:tblGrid>
              <a:tr h="22272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INGLESE LISTENING in %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NR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B1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B2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5B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5C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5F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667110"/>
              </p:ext>
            </p:extLst>
          </p:nvPr>
        </p:nvGraphicFramePr>
        <p:xfrm>
          <a:off x="755576" y="2348880"/>
          <a:ext cx="4896544" cy="339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INVALSI 21 - Distribuzione degli studenti nei livelli di apprendimento </a:t>
            </a:r>
            <a:r>
              <a:rPr lang="it-IT" sz="1600" dirty="0" smtClean="0"/>
              <a:t>INGLESE </a:t>
            </a:r>
            <a:r>
              <a:rPr lang="it-IT" sz="1600" dirty="0" err="1"/>
              <a:t>Listening</a:t>
            </a:r>
            <a:r>
              <a:rPr lang="it-IT" sz="1600" dirty="0"/>
              <a:t>				</a:t>
            </a:r>
            <a:br>
              <a:rPr lang="it-IT" sz="1600" dirty="0"/>
            </a:br>
            <a:r>
              <a:rPr lang="it-IT" sz="1600" dirty="0" smtClean="0"/>
              <a:t>                                    Istituti </a:t>
            </a:r>
            <a:r>
              <a:rPr lang="it-IT" sz="1600" dirty="0"/>
              <a:t>Professionali e </a:t>
            </a:r>
            <a:r>
              <a:rPr lang="it-IT" sz="1600" dirty="0" err="1"/>
              <a:t>IeFP</a:t>
            </a:r>
            <a:r>
              <a:rPr lang="it-IT" sz="1600" dirty="0"/>
              <a:t> statali				</a:t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25" y="1844824"/>
            <a:ext cx="67088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 l="15933" t="17995" r="78545" b="72868"/>
          <a:stretch>
            <a:fillRect/>
          </a:stretch>
        </p:blipFill>
        <p:spPr bwMode="auto">
          <a:xfrm>
            <a:off x="7286644" y="142852"/>
            <a:ext cx="1643074" cy="157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71472" y="42860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b="1" i="1" dirty="0" smtClean="0">
                <a:latin typeface="+mj-lt"/>
                <a:ea typeface="Calibri" pitchFamily="34" charset="0"/>
                <a:cs typeface="Arial" pitchFamily="34" charset="0"/>
              </a:rPr>
              <a:t>RISULTATI IN INGLESE LETTURA CLASSI QUINTE</a:t>
            </a: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109431"/>
              </p:ext>
            </p:extLst>
          </p:nvPr>
        </p:nvGraphicFramePr>
        <p:xfrm>
          <a:off x="7286644" y="1886727"/>
          <a:ext cx="1533829" cy="2466401"/>
        </p:xfrm>
        <a:graphic>
          <a:graphicData uri="http://schemas.openxmlformats.org/drawingml/2006/table">
            <a:tbl>
              <a:tblPr/>
              <a:tblGrid>
                <a:gridCol w="402093"/>
                <a:gridCol w="402093"/>
                <a:gridCol w="364736"/>
                <a:gridCol w="364907"/>
              </a:tblGrid>
              <a:tr h="22040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INGLESE READING in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67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0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6843962" y="4725144"/>
            <a:ext cx="187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NR non raggiunto livello B1</a:t>
            </a:r>
          </a:p>
          <a:p>
            <a:r>
              <a:rPr lang="it-IT" sz="1200" dirty="0" smtClean="0"/>
              <a:t>B1 livello intermedio</a:t>
            </a:r>
          </a:p>
          <a:p>
            <a:r>
              <a:rPr lang="it-IT" sz="1200" dirty="0" smtClean="0"/>
              <a:t>B2 livello pre- avanzato</a:t>
            </a:r>
            <a:endParaRPr lang="it-IT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10939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1600" dirty="0"/>
              <a:t>INVALSI 21 - Distribuzione degli studenti nei livelli di apprendimento </a:t>
            </a:r>
            <a:r>
              <a:rPr lang="it-IT" sz="1600" dirty="0" smtClean="0"/>
              <a:t>INGLESE Reading</a:t>
            </a:r>
            <a:r>
              <a:rPr lang="it-IT" sz="1600" dirty="0"/>
              <a:t>				</a:t>
            </a:r>
            <a:br>
              <a:rPr lang="it-IT" sz="1600" dirty="0"/>
            </a:br>
            <a:r>
              <a:rPr lang="it-IT" sz="1600" dirty="0" smtClean="0"/>
              <a:t>                                                   Istituti </a:t>
            </a:r>
            <a:r>
              <a:rPr lang="it-IT" sz="1600" dirty="0"/>
              <a:t>Professionali e </a:t>
            </a:r>
            <a:r>
              <a:rPr lang="it-IT" sz="1600" dirty="0" err="1"/>
              <a:t>IeFP</a:t>
            </a:r>
            <a:r>
              <a:rPr lang="it-IT" sz="1600" dirty="0"/>
              <a:t> statali			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40" y="1628800"/>
            <a:ext cx="70696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7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Punteggi generali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007421"/>
              </p:ext>
            </p:extLst>
          </p:nvPr>
        </p:nvGraphicFramePr>
        <p:xfrm>
          <a:off x="1518284" y="2513870"/>
          <a:ext cx="6726123" cy="3219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496"/>
                <a:gridCol w="1302496"/>
                <a:gridCol w="4121131"/>
              </a:tblGrid>
              <a:tr h="40242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Dati anagrafici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304011411301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5^A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PROFESSIONALE - APPARATI IMPIANTI SERVIZI TECNICI INDUSTRIALI E CIVILI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40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304011411302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5^B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PROFESSIONALE - APPARATI IMPIANTI SERVIZI TECNICI INDUSTRIALI E CIVILI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40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304011411303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5^C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PROFESSIONALE - APPARATI IMPIANTI SERVIZI TECNICI INDUSTRIALI E CIVILI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40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304011411304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5^D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PROFESSIONALE - APPARATI IMPIANTI SERVIZI TECNICI INDUSTRIALI E CIVILI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40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304011411308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5^D(1 alunno)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PROFESSIONALE - MANUTENZIONE E ASSISTENZA TECNICA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40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304011411307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5^E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PROFESSIONALE - APPARATI IMPIANTI SERVIZI TECNICI INDUSTRIALI E CIVILI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402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304011411306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>
                          <a:effectLst/>
                        </a:rPr>
                        <a:t>5^F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50" dirty="0">
                          <a:effectLst/>
                        </a:rPr>
                        <a:t>PROFESSIONALE - MANUTENZIONE DEI MEZZI DI TRASPORTO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11561" y="170080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Per la lettura delle successive tavole, essendo delle immagini e quindi non modificabili inserisco la seguente tabella relativa ai dati anagrafici del nostro istituto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672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73238"/>
            <a:ext cx="7939907" cy="410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6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8"/>
            <a:ext cx="817764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06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7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2193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delle Prove INVALSI 2021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6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Distribuzione </a:t>
            </a:r>
            <a:r>
              <a:rPr lang="it-IT" sz="3200" dirty="0"/>
              <a:t>degli studenti nei livelli di apprendimento per origine 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seguenti grafici rappresentano i dati relativi ai livelli di apprendimento dei nostri alunni se</a:t>
            </a:r>
          </a:p>
          <a:p>
            <a:r>
              <a:rPr lang="it-IT" dirty="0"/>
              <a:t>nativi</a:t>
            </a:r>
          </a:p>
          <a:p>
            <a:r>
              <a:rPr lang="it-IT" dirty="0"/>
              <a:t>stranieri I </a:t>
            </a:r>
            <a:r>
              <a:rPr lang="it-IT" dirty="0" smtClean="0"/>
              <a:t>generazione</a:t>
            </a:r>
            <a:endParaRPr lang="it-IT" dirty="0"/>
          </a:p>
          <a:p>
            <a:r>
              <a:rPr lang="it-IT" dirty="0"/>
              <a:t>stranieri II </a:t>
            </a:r>
            <a:r>
              <a:rPr lang="it-IT" dirty="0" smtClean="0"/>
              <a:t>generazione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85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INVALSI 21 - Distribuzione degli studenti nei livelli di apprendimento per origine </a:t>
            </a:r>
            <a:r>
              <a:rPr lang="it-IT" sz="1600" dirty="0" smtClean="0"/>
              <a:t>ITALIANO</a:t>
            </a:r>
            <a:r>
              <a:rPr lang="it-IT" sz="1600" dirty="0"/>
              <a:t>						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   Istituti </a:t>
            </a:r>
            <a:r>
              <a:rPr lang="it-IT" sz="1600" dirty="0"/>
              <a:t>Professionali e </a:t>
            </a:r>
            <a:r>
              <a:rPr lang="it-IT" sz="1600" dirty="0" err="1"/>
              <a:t>IeFP</a:t>
            </a:r>
            <a:r>
              <a:rPr lang="it-IT" sz="1600" dirty="0"/>
              <a:t> </a:t>
            </a:r>
            <a:r>
              <a:rPr lang="it-IT" sz="1600" dirty="0" smtClean="0"/>
              <a:t>statali</a:t>
            </a:r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106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95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INVALSI 21 - Distribuzione degli studenti nei livelli di apprendimento per origine </a:t>
            </a:r>
            <a:r>
              <a:rPr lang="it-IT" sz="1600" dirty="0" smtClean="0"/>
              <a:t>MATEMATICA</a:t>
            </a:r>
            <a:r>
              <a:rPr lang="it-IT" sz="1600" dirty="0"/>
              <a:t>						</a:t>
            </a:r>
            <a:br>
              <a:rPr lang="it-IT" sz="1600" dirty="0"/>
            </a:br>
            <a:r>
              <a:rPr lang="it-IT" sz="1600" dirty="0"/>
              <a:t>   Istituti Professionali e </a:t>
            </a:r>
            <a:r>
              <a:rPr lang="it-IT" sz="1600" dirty="0" err="1"/>
              <a:t>IeFP</a:t>
            </a:r>
            <a:r>
              <a:rPr lang="it-IT" sz="1600" dirty="0"/>
              <a:t> statali</a:t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7170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66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INVALSI 21 - Distribuzione degli studenti nei livelli di apprendimento per origine </a:t>
            </a:r>
            <a:r>
              <a:rPr lang="it-IT" sz="1600" dirty="0" smtClean="0"/>
              <a:t>INGLESE READ.</a:t>
            </a:r>
            <a:r>
              <a:rPr lang="it-IT" sz="1600" dirty="0"/>
              <a:t>						</a:t>
            </a:r>
            <a:br>
              <a:rPr lang="it-IT" sz="1600" dirty="0"/>
            </a:br>
            <a:r>
              <a:rPr lang="it-IT" sz="1600" dirty="0"/>
              <a:t>   Istituti Professionali e </a:t>
            </a:r>
            <a:r>
              <a:rPr lang="it-IT" sz="1600" dirty="0" err="1"/>
              <a:t>IeFP</a:t>
            </a:r>
            <a:r>
              <a:rPr lang="it-IT" sz="1600" dirty="0"/>
              <a:t> statali</a:t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501704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440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INVALSI 21 - Distribuzione degli studenti nei livelli di apprendimento per origine </a:t>
            </a:r>
            <a:r>
              <a:rPr lang="it-IT" sz="1600" dirty="0" smtClean="0"/>
              <a:t>INGLESE LIST.</a:t>
            </a:r>
            <a:r>
              <a:rPr lang="it-IT" sz="1600" dirty="0"/>
              <a:t>						</a:t>
            </a:r>
            <a:br>
              <a:rPr lang="it-IT" sz="1600" dirty="0"/>
            </a:br>
            <a:r>
              <a:rPr lang="it-IT" sz="1600" dirty="0"/>
              <a:t>   Istituti Professionali e </a:t>
            </a:r>
            <a:r>
              <a:rPr lang="it-IT" sz="1600" dirty="0" err="1"/>
              <a:t>IeFP</a:t>
            </a:r>
            <a:r>
              <a:rPr lang="it-IT" sz="1600" dirty="0"/>
              <a:t> statali</a:t>
            </a:r>
            <a:br>
              <a:rPr lang="it-IT" sz="1600" dirty="0"/>
            </a:b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56792"/>
            <a:ext cx="862812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776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ANDAMENTO NEGLI ULTIMI ANNI SCOLASTICI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4400" dirty="0" smtClean="0"/>
          </a:p>
          <a:p>
            <a:pPr marL="0" indent="0" algn="ctr">
              <a:buNone/>
            </a:pPr>
            <a:r>
              <a:rPr lang="it-IT" sz="4400" dirty="0" smtClean="0"/>
              <a:t>Confronto dati: </a:t>
            </a:r>
          </a:p>
          <a:p>
            <a:pPr marL="0" indent="0">
              <a:buNone/>
            </a:pPr>
            <a:r>
              <a:rPr lang="it-IT" sz="4400" dirty="0" smtClean="0"/>
              <a:t>PROVE INVALSI19</a:t>
            </a:r>
          </a:p>
          <a:p>
            <a:pPr marL="0" indent="0">
              <a:buNone/>
            </a:pPr>
            <a:r>
              <a:rPr lang="it-IT" sz="4400" dirty="0" smtClean="0"/>
              <a:t>PROVE INVALSI 21</a:t>
            </a:r>
            <a:endParaRPr lang="it-IT" sz="4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420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ITALIANO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Istituto </a:t>
            </a:r>
            <a:r>
              <a:rPr lang="it-IT" sz="1600" dirty="0"/>
              <a:t>nel suo </a:t>
            </a:r>
            <a:r>
              <a:rPr lang="it-IT" sz="1600" dirty="0" smtClean="0"/>
              <a:t>complesso</a:t>
            </a: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3489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81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MATEMATICA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1600" dirty="0"/>
              <a:t>Istituto nel suo complesso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3494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72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INGLESE READING</a:t>
            </a:r>
            <a:br>
              <a:rPr lang="it-IT" sz="3200" dirty="0" smtClean="0"/>
            </a:br>
            <a:r>
              <a:rPr lang="it-IT" sz="1600" dirty="0"/>
              <a:t>Istituto nel suo complesso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6825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458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INGLESE LISTENING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1600" dirty="0"/>
              <a:t>Istituto nel suo complesso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Rapporto prove invalsi 2019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9484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4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Prove INVALSI 2021 sono le prime prove standardizzate rivolte a tutti gli studenti dopo lo scoppio della pandemia. Rappresentano quindi la prima misurazione su larga scala degli effetti sugli apprendimenti di base conseguiti – in Italiano, Matematica e Inglese – dopo lunghi periodi di sospensione delle lezioni in presenza.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9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14348" y="1785926"/>
            <a:ext cx="8143932" cy="29238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3200" dirty="0" smtClean="0">
                <a:cs typeface="Arial" pitchFamily="34" charset="0"/>
              </a:rPr>
              <a:t>Questo è il link  sulla presentazione dei Risultati INVALSI 2021</a:t>
            </a:r>
          </a:p>
          <a:p>
            <a:pPr algn="just"/>
            <a:endParaRPr lang="it-IT" sz="3200" dirty="0" smtClean="0">
              <a:cs typeface="Arial" pitchFamily="34" charset="0"/>
            </a:endParaRPr>
          </a:p>
          <a:p>
            <a:pPr algn="just"/>
            <a:r>
              <a:rPr lang="it-IT" sz="3200" dirty="0">
                <a:cs typeface="Arial" pitchFamily="34" charset="0"/>
              </a:rPr>
              <a:t> </a:t>
            </a:r>
            <a:r>
              <a:rPr lang="it-IT" sz="3200" dirty="0" smtClean="0">
                <a:cs typeface="Arial" pitchFamily="34" charset="0"/>
              </a:rPr>
              <a:t>                </a:t>
            </a:r>
            <a:r>
              <a:rPr lang="it-IT" sz="3200" dirty="0" smtClean="0">
                <a:cs typeface="Arial" pitchFamily="34" charset="0"/>
                <a:hlinkClick r:id="rId3"/>
              </a:rPr>
              <a:t>https</a:t>
            </a:r>
            <a:r>
              <a:rPr lang="it-IT" sz="3200" dirty="0">
                <a:cs typeface="Arial" pitchFamily="34" charset="0"/>
                <a:hlinkClick r:id="rId3"/>
              </a:rPr>
              <a:t>://</a:t>
            </a:r>
            <a:r>
              <a:rPr lang="it-IT" sz="3200" dirty="0" smtClean="0">
                <a:cs typeface="Arial" pitchFamily="34" charset="0"/>
                <a:hlinkClick r:id="rId3"/>
              </a:rPr>
              <a:t>youtu.be/EDj_pXbnc7E</a:t>
            </a:r>
            <a:r>
              <a:rPr lang="it-IT" sz="3200" dirty="0" smtClean="0">
                <a:cs typeface="Arial" pitchFamily="34" charset="0"/>
              </a:rPr>
              <a:t> </a:t>
            </a:r>
          </a:p>
          <a:p>
            <a:pPr algn="just"/>
            <a:endParaRPr lang="it-IT" sz="3200" dirty="0">
              <a:cs typeface="Arial" pitchFamily="34" charset="0"/>
            </a:endParaRPr>
          </a:p>
          <a:p>
            <a:pPr algn="just"/>
            <a:endParaRPr lang="it-IT" sz="2400" dirty="0" smtClean="0"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4" name="Immagine 13" descr="immagine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8706" cy="94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39552" y="1628800"/>
            <a:ext cx="8143932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dirty="0" smtClean="0"/>
              <a:t>Gli esiti delle analisi statistiche sono riportati per l’Italia nel suo insieme, per ciascuna delle regioni e per ognuna delle cinque macro-aree in cui il territorio italiano è suddiviso: </a:t>
            </a:r>
          </a:p>
          <a:p>
            <a:pPr>
              <a:buNone/>
            </a:pPr>
            <a:r>
              <a:rPr lang="it-IT" sz="2400" b="1" dirty="0" smtClean="0"/>
              <a:t>Nord Ovest </a:t>
            </a:r>
            <a:r>
              <a:rPr lang="it-IT" sz="2400" dirty="0" smtClean="0"/>
              <a:t>(Valle d’Aosta, Piemonte, Lombardia, Liguria), </a:t>
            </a:r>
          </a:p>
          <a:p>
            <a:pPr>
              <a:buNone/>
            </a:pPr>
            <a:r>
              <a:rPr lang="it-IT" sz="2400" b="1" dirty="0" smtClean="0"/>
              <a:t>Nord Est </a:t>
            </a:r>
            <a:r>
              <a:rPr lang="it-IT" sz="2400" dirty="0" smtClean="0"/>
              <a:t>(Provincia di Bolzano, Provincia  di Trento, Veneto, Friuli-Venezia Giulia, Emilia-Romagna), </a:t>
            </a:r>
          </a:p>
          <a:p>
            <a:pPr>
              <a:buNone/>
            </a:pPr>
            <a:r>
              <a:rPr lang="it-IT" sz="2400" b="1" dirty="0" smtClean="0"/>
              <a:t>Centro </a:t>
            </a:r>
            <a:r>
              <a:rPr lang="it-IT" sz="2400" dirty="0" smtClean="0"/>
              <a:t>(Toscana, Umbria, Marche, Lazio), </a:t>
            </a:r>
          </a:p>
          <a:p>
            <a:pPr>
              <a:buNone/>
            </a:pPr>
            <a:r>
              <a:rPr lang="it-IT" sz="2400" b="1" dirty="0" smtClean="0"/>
              <a:t>Sud </a:t>
            </a:r>
            <a:r>
              <a:rPr lang="it-IT" sz="2400" dirty="0" smtClean="0"/>
              <a:t>(Abruzzo, Molise, Campania, Puglia), </a:t>
            </a:r>
          </a:p>
          <a:p>
            <a:pPr>
              <a:buNone/>
            </a:pPr>
            <a:r>
              <a:rPr lang="it-IT" sz="2400" b="1" dirty="0" smtClean="0"/>
              <a:t>Sud e Isole </a:t>
            </a:r>
            <a:r>
              <a:rPr lang="it-IT" sz="2400" dirty="0" smtClean="0"/>
              <a:t>(Basilicata, Calabria, Sicilia,Sardegna). </a:t>
            </a:r>
          </a:p>
          <a:p>
            <a:pPr>
              <a:buNone/>
            </a:pPr>
            <a:r>
              <a:rPr lang="it-IT" sz="2400" dirty="0" smtClean="0"/>
              <a:t>Nella scuola secondaria di secondo grado i dati sono stati analizzati prima nel loro insieme, senza distinguere fra i vari tipi di scuola, e poi disaggregandoli per tipo di scuola.</a:t>
            </a:r>
            <a:endParaRPr lang="it-IT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928662" y="142852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i="1" dirty="0" smtClean="0">
                <a:latin typeface="+mj-lt"/>
              </a:rPr>
              <a:t>L’ ANALISI DEI DATI E  I SUOI RISULTATI 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endParaRPr lang="it-IT" sz="4000" dirty="0">
              <a:latin typeface="+mj-lt"/>
            </a:endParaRPr>
          </a:p>
        </p:txBody>
      </p:sp>
      <p:pic>
        <p:nvPicPr>
          <p:cNvPr id="9" name="Immagine 8" descr="immagin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8706" cy="94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 l="15933" t="17995" r="78545" b="72868"/>
          <a:stretch>
            <a:fillRect/>
          </a:stretch>
        </p:blipFill>
        <p:spPr bwMode="auto">
          <a:xfrm>
            <a:off x="6429388" y="2357430"/>
            <a:ext cx="19669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857224" y="1000108"/>
            <a:ext cx="61436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i="1" dirty="0" smtClean="0">
                <a:latin typeface="+mj-lt"/>
              </a:rPr>
              <a:t>I RISULTATI </a:t>
            </a:r>
          </a:p>
          <a:p>
            <a:pPr algn="ctr"/>
            <a:r>
              <a:rPr lang="it-IT" sz="6000" b="1" i="1" dirty="0" smtClean="0">
                <a:latin typeface="+mj-lt"/>
              </a:rPr>
              <a:t>DEL </a:t>
            </a:r>
            <a:r>
              <a:rPr lang="it-IT" sz="6000" b="1" i="1" dirty="0" smtClean="0"/>
              <a:t>NOSTRO ISTITUTO</a:t>
            </a:r>
            <a:r>
              <a:rPr lang="it-IT" sz="6000" b="1" i="1" dirty="0" smtClean="0">
                <a:latin typeface="+mj-lt"/>
              </a:rPr>
              <a:t> </a:t>
            </a:r>
          </a:p>
          <a:p>
            <a:pPr algn="ctr"/>
            <a:r>
              <a:rPr lang="it-IT" sz="6000" b="1" i="1" dirty="0" smtClean="0">
                <a:latin typeface="+mj-lt"/>
              </a:rPr>
              <a:t>GRADO 13  </a:t>
            </a:r>
          </a:p>
          <a:p>
            <a:pPr algn="ctr"/>
            <a:endParaRPr lang="it-IT" sz="6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</a:t>
            </a:r>
            <a:r>
              <a:rPr lang="it-IT" dirty="0" smtClean="0"/>
              <a:t>prove, nel nostro istituto, </a:t>
            </a:r>
            <a:r>
              <a:rPr lang="it-IT" dirty="0"/>
              <a:t>sono state sostenute </a:t>
            </a:r>
            <a:r>
              <a:rPr lang="it-IT" dirty="0" smtClean="0"/>
              <a:t>dagli </a:t>
            </a:r>
            <a:r>
              <a:rPr lang="it-IT" dirty="0"/>
              <a:t>studenti delle classi quinte corso </a:t>
            </a:r>
            <a:r>
              <a:rPr lang="it-IT" dirty="0" smtClean="0"/>
              <a:t>diurno dal </a:t>
            </a:r>
            <a:r>
              <a:rPr lang="it-IT" dirty="0"/>
              <a:t>giorno 26/04/21 al </a:t>
            </a:r>
            <a:r>
              <a:rPr lang="it-IT" dirty="0" smtClean="0"/>
              <a:t>30/04/21, </a:t>
            </a:r>
            <a:r>
              <a:rPr lang="it-IT" dirty="0"/>
              <a:t>all’interno di una ampia finestra definita con largo anticipo dall’INVALSI.</a:t>
            </a:r>
          </a:p>
          <a:p>
            <a:r>
              <a:rPr lang="it-IT" dirty="0"/>
              <a:t>Gli alunni assenti hanno svolto le prove nella prima settimana di maggio.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2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 l="15933" t="17995" r="78545" b="72868"/>
          <a:stretch>
            <a:fillRect/>
          </a:stretch>
        </p:blipFill>
        <p:spPr bwMode="auto">
          <a:xfrm>
            <a:off x="7286644" y="142852"/>
            <a:ext cx="1643074" cy="157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571472" y="42860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b="1" i="1" dirty="0" smtClean="0">
                <a:latin typeface="+mj-lt"/>
                <a:ea typeface="Calibri" pitchFamily="34" charset="0"/>
                <a:cs typeface="Arial" pitchFamily="34" charset="0"/>
              </a:rPr>
              <a:t>RISULTATI IN ITALIANO E MATEMATICA CLASSI QUINTE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1270"/>
              </p:ext>
            </p:extLst>
          </p:nvPr>
        </p:nvGraphicFramePr>
        <p:xfrm>
          <a:off x="6786578" y="2357430"/>
          <a:ext cx="2095500" cy="1666876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876300"/>
              </a:tblGrid>
              <a:tr h="2619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MEDIE LIVELLI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MATEMATICA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6786578" y="407194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Sufficienza livello 3</a:t>
            </a:r>
            <a:endParaRPr lang="it-IT" sz="1600" dirty="0"/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614426"/>
              </p:ext>
            </p:extLst>
          </p:nvPr>
        </p:nvGraphicFramePr>
        <p:xfrm>
          <a:off x="971600" y="2060848"/>
          <a:ext cx="5400600" cy="338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dirty="0"/>
              <a:t>INVALSI 21 - </a:t>
            </a:r>
            <a:r>
              <a:rPr lang="it-IT" sz="1800" dirty="0"/>
              <a:t>Distribuzione</a:t>
            </a:r>
            <a:r>
              <a:rPr lang="it-IT" sz="2200" dirty="0"/>
              <a:t> degli studenti nei livelli di apprendimento </a:t>
            </a:r>
            <a:r>
              <a:rPr lang="it-IT" sz="2200" dirty="0" smtClean="0"/>
              <a:t>ITALIANO     		Istituti </a:t>
            </a:r>
            <a:r>
              <a:rPr lang="it-IT" sz="2200" dirty="0"/>
              <a:t>Professionali e </a:t>
            </a:r>
            <a:r>
              <a:rPr lang="it-IT" sz="2200" dirty="0" err="1"/>
              <a:t>IeFP</a:t>
            </a:r>
            <a:r>
              <a:rPr lang="it-IT" sz="2200" dirty="0"/>
              <a:t> statali	</a:t>
            </a:r>
            <a:r>
              <a:rPr lang="it-IT" dirty="0"/>
              <a:t>		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Rapporto prove invalsi 2021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3F3A-B5BF-44B6-A346-D9D8C19642CE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40" y="1600200"/>
            <a:ext cx="66275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1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801</Words>
  <Application>Microsoft Office PowerPoint</Application>
  <PresentationFormat>Presentazione su schermo (4:3)</PresentationFormat>
  <Paragraphs>217</Paragraphs>
  <Slides>29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I numeri delle Prove INVALSI 2021</vt:lpstr>
      <vt:lpstr>PRESENTAZIONE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INVALSI 21 - Distribuzione degli studenti nei livelli di apprendimento ITALIANO       Istituti Professionali e IeFP statali   </vt:lpstr>
      <vt:lpstr>INVALSI 21 - Distribuzione degli studenti nei livelli di apprendimento MATEMATICA                                            Istituti Professionali e IeFP statali      </vt:lpstr>
      <vt:lpstr>Presentazione standard di PowerPoint</vt:lpstr>
      <vt:lpstr>INVALSI 21 - Distribuzione degli studenti nei livelli di apprendimento INGLESE Listening                                         Istituti Professionali e IeFP statali     </vt:lpstr>
      <vt:lpstr>Presentazione standard di PowerPoint</vt:lpstr>
      <vt:lpstr>INVALSI 21 - Distribuzione degli studenti nei livelli di apprendimento INGLESE Reading                                                        Istituti Professionali e IeFP statali   </vt:lpstr>
      <vt:lpstr>Punteggi generali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Distribuzione degli studenti nei livelli di apprendimento per origine </vt:lpstr>
      <vt:lpstr>INVALSI 21 - Distribuzione degli studenti nei livelli di apprendimento per origine ITALIANO          Istituti Professionali e IeFP statali </vt:lpstr>
      <vt:lpstr>INVALSI 21 - Distribuzione degli studenti nei livelli di apprendimento per origine MATEMATICA          Istituti Professionali e IeFP statali </vt:lpstr>
      <vt:lpstr>INVALSI 21 - Distribuzione degli studenti nei livelli di apprendimento per origine INGLESE READ.          Istituti Professionali e IeFP statali </vt:lpstr>
      <vt:lpstr>INVALSI 21 - Distribuzione degli studenti nei livelli di apprendimento per origine INGLESE LIST.          Istituti Professionali e IeFP statali </vt:lpstr>
      <vt:lpstr>ANDAMENTO NEGLI ULTIMI ANNI SCOLASTICI</vt:lpstr>
      <vt:lpstr>ITALIANO Istituto nel suo complesso</vt:lpstr>
      <vt:lpstr>MATEMATICA Istituto nel suo complesso</vt:lpstr>
      <vt:lpstr>INGLESE READING Istituto nel suo complesso</vt:lpstr>
      <vt:lpstr>INGLESE LISTENING Istituto nel suo complesso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IVALDI  ENZA</dc:creator>
  <cp:lastModifiedBy>enza ivaldi</cp:lastModifiedBy>
  <cp:revision>221</cp:revision>
  <dcterms:created xsi:type="dcterms:W3CDTF">2018-12-10T15:41:21Z</dcterms:created>
  <dcterms:modified xsi:type="dcterms:W3CDTF">2021-09-28T13:43:14Z</dcterms:modified>
</cp:coreProperties>
</file>